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tags/tag16.xml" ContentType="application/vnd.openxmlformats-officedocument.presentationml.tags+xml"/>
  <Override PartName="/ppt/notesSlides/notesSlide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7.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33"/>
  </p:notesMasterIdLst>
  <p:sldIdLst>
    <p:sldId id="342" r:id="rId5"/>
    <p:sldId id="309" r:id="rId6"/>
    <p:sldId id="325" r:id="rId7"/>
    <p:sldId id="299" r:id="rId8"/>
    <p:sldId id="261" r:id="rId9"/>
    <p:sldId id="312" r:id="rId10"/>
    <p:sldId id="334" r:id="rId11"/>
    <p:sldId id="335" r:id="rId12"/>
    <p:sldId id="336" r:id="rId13"/>
    <p:sldId id="337" r:id="rId14"/>
    <p:sldId id="339" r:id="rId15"/>
    <p:sldId id="346" r:id="rId16"/>
    <p:sldId id="284" r:id="rId17"/>
    <p:sldId id="285" r:id="rId18"/>
    <p:sldId id="287" r:id="rId19"/>
    <p:sldId id="288" r:id="rId20"/>
    <p:sldId id="291" r:id="rId21"/>
    <p:sldId id="293" r:id="rId22"/>
    <p:sldId id="328" r:id="rId23"/>
    <p:sldId id="289" r:id="rId24"/>
    <p:sldId id="307" r:id="rId25"/>
    <p:sldId id="295" r:id="rId26"/>
    <p:sldId id="306" r:id="rId27"/>
    <p:sldId id="296" r:id="rId28"/>
    <p:sldId id="297" r:id="rId29"/>
    <p:sldId id="341" r:id="rId30"/>
    <p:sldId id="348" r:id="rId31"/>
    <p:sldId id="349" r:id="rId3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93"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6B5EFB0A-D729-4DF6-AD6C-78E3C667B95F}" name="HONDA Kaito（本田　海斗）" initials="h本" userId="S::hondakit@nedo.go.jp::3944ca7f-9733-46ca-bf25-7a213870a577" providerId="AD"/>
  <p188:author id="{39B3E6BC-52F0-9BF0-F9AF-7DAFD34208D0}" name="Mishima, Hiroyasu" initials="HM" userId="S::himishima@tohmatsu.co.jp::b085f7a9-636c-4bc6-af40-3d4b5e716d6c" providerId="AD"/>
  <p188:author id="{D91EBACB-2AC0-C39A-440E-B1021FE8B5A7}" name="YAMAGAKI Yu（山垣　悠）" initials="y山" userId="S::yamagakiyu@nedo.go.jp::f098da7a-ce17-4cdc-ac41-da807d4787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3AF599-8B8B-4CB3-920B-58D3EAF4A2F1}" v="2" dt="2026-08-05T22:47:03.467"/>
    <p1510:client id="{59F28853-DB3A-4E1B-7BF1-84FE0BDC9EDB}" v="3" dt="2026-08-05T22:48:33.671"/>
    <p1510:client id="{AB9B71BA-8558-4CE2-8D52-382973640EFB}" v="5" dt="2026-08-06T00:17:51.296"/>
    <p1510:client id="{C4659F53-EAD0-11C6-23B9-2C38D3F0747F}" v="23" dt="2026-08-05T03:11:24.496"/>
    <p1510:client id="{FC6C2448-3467-46F4-90B7-B984E2F1E49A}" v="102" dt="2026-08-05T04:20:08.3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073" autoAdjust="0"/>
  </p:normalViewPr>
  <p:slideViewPr>
    <p:cSldViewPr snapToGrid="0">
      <p:cViewPr varScale="1">
        <p:scale>
          <a:sx n="110" d="100"/>
          <a:sy n="110" d="100"/>
        </p:scale>
        <p:origin x="102" y="534"/>
      </p:cViewPr>
      <p:guideLst>
        <p:guide orient="horz" pos="1593"/>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E7E39C-03D6-43FC-86DC-196CD408539D}" type="datetimeFigureOut">
              <a:rPr kumimoji="1" lang="en-US" smtClean="0"/>
              <a:t>8/6/2026</a:t>
            </a:fld>
            <a:endParaRPr kumimoji="1" 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977AEA-43E5-4D49-8CD3-197B44A143A2}" type="slidenum">
              <a:rPr kumimoji="1" lang="en-US" smtClean="0"/>
              <a:t>‹#›</a:t>
            </a:fld>
            <a:endParaRPr kumimoji="1" lang="en-US"/>
          </a:p>
        </p:txBody>
      </p:sp>
    </p:spTree>
    <p:extLst>
      <p:ext uri="{BB962C8B-B14F-4D97-AF65-F5344CB8AC3E}">
        <p14:creationId xmlns:p14="http://schemas.microsoft.com/office/powerpoint/2010/main" val="28417933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14350" y="623888"/>
            <a:ext cx="5832475" cy="4037012"/>
          </a:xfrm>
        </p:spPr>
      </p:sp>
      <p:sp>
        <p:nvSpPr>
          <p:cNvPr id="3" name="ノート プレースホルダー 2"/>
          <p:cNvSpPr>
            <a:spLocks noGrp="1"/>
          </p:cNvSpPr>
          <p:nvPr>
            <p:ph type="body" idx="1"/>
          </p:nvPr>
        </p:nvSpPr>
        <p:spPr/>
        <p:txBody>
          <a:bodyPr/>
          <a:lstStyle/>
          <a:p>
            <a:endParaRPr kumimoji="1" lang="en-US"/>
          </a:p>
        </p:txBody>
      </p:sp>
      <p:sp>
        <p:nvSpPr>
          <p:cNvPr id="4" name="スライド番号プレースホルダー 3"/>
          <p:cNvSpPr>
            <a:spLocks noGrp="1"/>
          </p:cNvSpPr>
          <p:nvPr>
            <p:ph type="sldNum" sz="quarter" idx="5"/>
          </p:nvPr>
        </p:nvSpPr>
        <p:spPr/>
        <p:txBody>
          <a:bodyPr/>
          <a:lstStyle/>
          <a:p>
            <a:pPr defTabSz="922355">
              <a:defRPr/>
            </a:pPr>
            <a:r>
              <a:rPr kumimoji="0" lang="en-US" sz="1400">
                <a:solidFill>
                  <a:srgbClr val="6E6F73"/>
                </a:solidFill>
                <a:latin typeface="Trebuchet MS" panose="020B0603020202020204" pitchFamily="34" charset="0"/>
                <a:ea typeface="Meiryo UI" panose="020B0604030504040204" pitchFamily="50" charset="-128"/>
              </a:rPr>
              <a:t>Notes view: </a:t>
            </a:r>
            <a:fld id="{128CEAFE-FA94-43E5-B0FF-D47E1CCDD1B4}" type="slidenum">
              <a:rPr kumimoji="0" lang="en-US" sz="1400">
                <a:solidFill>
                  <a:srgbClr val="6E6F73"/>
                </a:solidFill>
                <a:latin typeface="Trebuchet MS" panose="020B0603020202020204" pitchFamily="34" charset="0"/>
                <a:ea typeface="Meiryo UI" panose="020B0604030504040204" pitchFamily="50" charset="-128"/>
              </a:rPr>
              <a:pPr defTabSz="922355">
                <a:defRPr/>
              </a:pPr>
              <a:t>4</a:t>
            </a:fld>
            <a:endParaRPr kumimoji="0" lang="en-US" sz="1400">
              <a:solidFill>
                <a:srgbClr val="6E6F73"/>
              </a:solidFill>
              <a:latin typeface="Trebuchet MS" panose="020B0603020202020204" pitchFamily="34" charset="0"/>
              <a:ea typeface="Meiryo UI" panose="020B0604030504040204" pitchFamily="50" charset="-128"/>
            </a:endParaRPr>
          </a:p>
        </p:txBody>
      </p:sp>
    </p:spTree>
    <p:extLst>
      <p:ext uri="{BB962C8B-B14F-4D97-AF65-F5344CB8AC3E}">
        <p14:creationId xmlns:p14="http://schemas.microsoft.com/office/powerpoint/2010/main" val="2315128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2E9E7-E72D-9890-9166-0137468AB71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870EB39-AEEA-449B-C164-884BA304F165}"/>
              </a:ext>
            </a:extLst>
          </p:cNvPr>
          <p:cNvSpPr>
            <a:spLocks noGrp="1" noRot="1" noChangeAspect="1"/>
          </p:cNvSpPr>
          <p:nvPr>
            <p:ph type="sldImg"/>
          </p:nvPr>
        </p:nvSpPr>
        <p:spPr>
          <a:xfrm>
            <a:off x="501650" y="619125"/>
            <a:ext cx="5786438" cy="4006850"/>
          </a:xfrm>
        </p:spPr>
      </p:sp>
      <p:sp>
        <p:nvSpPr>
          <p:cNvPr id="3" name="ノート プレースホルダー 2">
            <a:extLst>
              <a:ext uri="{FF2B5EF4-FFF2-40B4-BE49-F238E27FC236}">
                <a16:creationId xmlns:a16="http://schemas.microsoft.com/office/drawing/2014/main" id="{9A1BD464-F4CA-10D5-8AE4-2F65AC9DFA50}"/>
              </a:ext>
            </a:extLst>
          </p:cNvPr>
          <p:cNvSpPr>
            <a:spLocks noGrp="1"/>
          </p:cNvSpPr>
          <p:nvPr>
            <p:ph type="body" idx="1"/>
          </p:nvPr>
        </p:nvSpPr>
        <p:spPr/>
        <p:txBody>
          <a:bodyPr/>
          <a:lstStyle/>
          <a:p>
            <a:endParaRPr kumimoji="1" lang="en-US"/>
          </a:p>
        </p:txBody>
      </p:sp>
      <p:sp>
        <p:nvSpPr>
          <p:cNvPr id="4" name="スライド番号プレースホルダー 3">
            <a:extLst>
              <a:ext uri="{FF2B5EF4-FFF2-40B4-BE49-F238E27FC236}">
                <a16:creationId xmlns:a16="http://schemas.microsoft.com/office/drawing/2014/main" id="{1D560EC8-3208-D1A0-33F6-7B794D05CE78}"/>
              </a:ext>
            </a:extLst>
          </p:cNvPr>
          <p:cNvSpPr>
            <a:spLocks noGrp="1"/>
          </p:cNvSpPr>
          <p:nvPr>
            <p:ph type="sldNum" sz="quarter" idx="5"/>
          </p:nvPr>
        </p:nvSpPr>
        <p:spPr/>
        <p:txBody>
          <a:bodyPr/>
          <a:lstStyle/>
          <a:p>
            <a:pPr defTabSz="914331">
              <a:defRPr/>
            </a:pPr>
            <a:r>
              <a:rPr kumimoji="0" lang="en-US" sz="1400">
                <a:solidFill>
                  <a:srgbClr val="6E6F73"/>
                </a:solidFill>
                <a:latin typeface="Trebuchet MS" panose="020B0603020202020204" pitchFamily="34" charset="0"/>
                <a:ea typeface="Meiryo UI" panose="020B0604030504040204" pitchFamily="50" charset="-128"/>
              </a:rPr>
              <a:t>Notes view: </a:t>
            </a:r>
            <a:fld id="{128CEAFE-FA94-43E5-B0FF-D47E1CCDD1B4}" type="slidenum">
              <a:rPr kumimoji="0" lang="en-US" sz="1400">
                <a:solidFill>
                  <a:srgbClr val="6E6F73"/>
                </a:solidFill>
                <a:latin typeface="Trebuchet MS" panose="020B0603020202020204" pitchFamily="34" charset="0"/>
                <a:ea typeface="Meiryo UI" panose="020B0604030504040204" pitchFamily="50" charset="-128"/>
              </a:rPr>
              <a:pPr defTabSz="914331">
                <a:defRPr/>
              </a:pPr>
              <a:t>6</a:t>
            </a:fld>
            <a:endParaRPr kumimoji="0" lang="en-US" sz="1400">
              <a:solidFill>
                <a:srgbClr val="6E6F73"/>
              </a:solidFill>
              <a:latin typeface="Trebuchet MS" panose="020B0603020202020204" pitchFamily="34" charset="0"/>
              <a:ea typeface="Meiryo UI" panose="020B0604030504040204" pitchFamily="50" charset="-128"/>
            </a:endParaRPr>
          </a:p>
        </p:txBody>
      </p:sp>
    </p:spTree>
    <p:extLst>
      <p:ext uri="{BB962C8B-B14F-4D97-AF65-F5344CB8AC3E}">
        <p14:creationId xmlns:p14="http://schemas.microsoft.com/office/powerpoint/2010/main" val="102844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84443-1C24-C8C4-14C6-865F61970A5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311B886-52FA-4AFF-F47E-2A1F314D9116}"/>
              </a:ext>
            </a:extLst>
          </p:cNvPr>
          <p:cNvSpPr>
            <a:spLocks noGrp="1" noRot="1" noChangeAspect="1"/>
          </p:cNvSpPr>
          <p:nvPr>
            <p:ph type="sldImg"/>
          </p:nvPr>
        </p:nvSpPr>
        <p:spPr>
          <a:xfrm>
            <a:off x="501650" y="619125"/>
            <a:ext cx="5786438" cy="4006850"/>
          </a:xfrm>
        </p:spPr>
      </p:sp>
      <p:sp>
        <p:nvSpPr>
          <p:cNvPr id="3" name="ノート プレースホルダー 2">
            <a:extLst>
              <a:ext uri="{FF2B5EF4-FFF2-40B4-BE49-F238E27FC236}">
                <a16:creationId xmlns:a16="http://schemas.microsoft.com/office/drawing/2014/main" id="{AC5EFA12-C2AA-4C5D-269E-4046A9C3F4C3}"/>
              </a:ext>
            </a:extLst>
          </p:cNvPr>
          <p:cNvSpPr>
            <a:spLocks noGrp="1"/>
          </p:cNvSpPr>
          <p:nvPr>
            <p:ph type="body" idx="1"/>
          </p:nvPr>
        </p:nvSpPr>
        <p:spPr/>
        <p:txBody>
          <a:bodyPr/>
          <a:lstStyle/>
          <a:p>
            <a:endParaRPr kumimoji="1" lang="en-US"/>
          </a:p>
        </p:txBody>
      </p:sp>
      <p:sp>
        <p:nvSpPr>
          <p:cNvPr id="4" name="スライド番号プレースホルダー 3">
            <a:extLst>
              <a:ext uri="{FF2B5EF4-FFF2-40B4-BE49-F238E27FC236}">
                <a16:creationId xmlns:a16="http://schemas.microsoft.com/office/drawing/2014/main" id="{6529B18D-20E1-8B11-1918-1FE882F637EA}"/>
              </a:ext>
            </a:extLst>
          </p:cNvPr>
          <p:cNvSpPr>
            <a:spLocks noGrp="1"/>
          </p:cNvSpPr>
          <p:nvPr>
            <p:ph type="sldNum" sz="quarter" idx="5"/>
          </p:nvPr>
        </p:nvSpPr>
        <p:spPr/>
        <p:txBody>
          <a:bodyPr/>
          <a:lstStyle/>
          <a:p>
            <a:pPr defTabSz="914331">
              <a:defRPr/>
            </a:pPr>
            <a:r>
              <a:rPr kumimoji="0" lang="en-US" sz="1400">
                <a:solidFill>
                  <a:srgbClr val="6E6F73"/>
                </a:solidFill>
                <a:latin typeface="Trebuchet MS" panose="020B0603020202020204" pitchFamily="34" charset="0"/>
                <a:ea typeface="Meiryo UI" panose="020B0604030504040204" pitchFamily="50" charset="-128"/>
              </a:rPr>
              <a:t>Notes view: </a:t>
            </a:r>
            <a:fld id="{128CEAFE-FA94-43E5-B0FF-D47E1CCDD1B4}" type="slidenum">
              <a:rPr kumimoji="0" lang="en-US" sz="1400">
                <a:solidFill>
                  <a:srgbClr val="6E6F73"/>
                </a:solidFill>
                <a:latin typeface="Trebuchet MS" panose="020B0603020202020204" pitchFamily="34" charset="0"/>
                <a:ea typeface="Meiryo UI" panose="020B0604030504040204" pitchFamily="50" charset="-128"/>
              </a:rPr>
              <a:pPr defTabSz="914331">
                <a:defRPr/>
              </a:pPr>
              <a:t>12</a:t>
            </a:fld>
            <a:endParaRPr kumimoji="0" lang="en-US" sz="1400">
              <a:solidFill>
                <a:srgbClr val="6E6F73"/>
              </a:solidFill>
              <a:latin typeface="Trebuchet MS" panose="020B0603020202020204" pitchFamily="34" charset="0"/>
              <a:ea typeface="Meiryo UI" panose="020B0604030504040204" pitchFamily="50" charset="-128"/>
            </a:endParaRPr>
          </a:p>
        </p:txBody>
      </p:sp>
    </p:spTree>
    <p:extLst>
      <p:ext uri="{BB962C8B-B14F-4D97-AF65-F5344CB8AC3E}">
        <p14:creationId xmlns:p14="http://schemas.microsoft.com/office/powerpoint/2010/main" val="3850865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p>
        </p:txBody>
      </p:sp>
      <p:sp>
        <p:nvSpPr>
          <p:cNvPr id="4" name="スライド番号プレースホルダー 3"/>
          <p:cNvSpPr>
            <a:spLocks noGrp="1"/>
          </p:cNvSpPr>
          <p:nvPr>
            <p:ph type="sldNum" sz="quarter" idx="5"/>
          </p:nvPr>
        </p:nvSpPr>
        <p:spPr/>
        <p:txBody>
          <a:bodyPr/>
          <a:lstStyle/>
          <a:p>
            <a:fld id="{EB0DFDCF-E5D4-4068-8A8A-9D6CAB5F1F3B}" type="slidenum">
              <a:rPr kumimoji="1" lang="ja-JP" altLang="en-US" smtClean="0"/>
              <a:t>13</a:t>
            </a:fld>
            <a:endParaRPr kumimoji="1" lang="ja-JP" altLang="en-US"/>
          </a:p>
        </p:txBody>
      </p:sp>
    </p:spTree>
    <p:extLst>
      <p:ext uri="{BB962C8B-B14F-4D97-AF65-F5344CB8AC3E}">
        <p14:creationId xmlns:p14="http://schemas.microsoft.com/office/powerpoint/2010/main" val="934024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p>
        </p:txBody>
      </p:sp>
      <p:sp>
        <p:nvSpPr>
          <p:cNvPr id="4" name="スライド番号プレースホルダー 3"/>
          <p:cNvSpPr>
            <a:spLocks noGrp="1"/>
          </p:cNvSpPr>
          <p:nvPr>
            <p:ph type="sldNum" sz="quarter" idx="5"/>
          </p:nvPr>
        </p:nvSpPr>
        <p:spPr/>
        <p:txBody>
          <a:bodyPr/>
          <a:lstStyle/>
          <a:p>
            <a:fld id="{EB0DFDCF-E5D4-4068-8A8A-9D6CAB5F1F3B}" type="slidenum">
              <a:rPr kumimoji="1" lang="ja-JP" altLang="en-US" smtClean="0"/>
              <a:t>18</a:t>
            </a:fld>
            <a:endParaRPr kumimoji="1" lang="ja-JP" altLang="en-US"/>
          </a:p>
        </p:txBody>
      </p:sp>
    </p:spTree>
    <p:extLst>
      <p:ext uri="{BB962C8B-B14F-4D97-AF65-F5344CB8AC3E}">
        <p14:creationId xmlns:p14="http://schemas.microsoft.com/office/powerpoint/2010/main" val="2696306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p>
        </p:txBody>
      </p:sp>
      <p:sp>
        <p:nvSpPr>
          <p:cNvPr id="4" name="スライド番号プレースホルダー 3"/>
          <p:cNvSpPr>
            <a:spLocks noGrp="1"/>
          </p:cNvSpPr>
          <p:nvPr>
            <p:ph type="sldNum" sz="quarter" idx="5"/>
          </p:nvPr>
        </p:nvSpPr>
        <p:spPr/>
        <p:txBody>
          <a:bodyPr/>
          <a:lstStyle/>
          <a:p>
            <a:fld id="{EB0DFDCF-E5D4-4068-8A8A-9D6CAB5F1F3B}" type="slidenum">
              <a:rPr kumimoji="1" lang="ja-JP" altLang="en-US" smtClean="0"/>
              <a:t>20</a:t>
            </a:fld>
            <a:endParaRPr kumimoji="1" lang="ja-JP" altLang="en-US"/>
          </a:p>
        </p:txBody>
      </p:sp>
    </p:spTree>
    <p:extLst>
      <p:ext uri="{BB962C8B-B14F-4D97-AF65-F5344CB8AC3E}">
        <p14:creationId xmlns:p14="http://schemas.microsoft.com/office/powerpoint/2010/main" val="1178801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p>
        </p:txBody>
      </p:sp>
      <p:sp>
        <p:nvSpPr>
          <p:cNvPr id="4" name="スライド番号プレースホルダー 3"/>
          <p:cNvSpPr>
            <a:spLocks noGrp="1"/>
          </p:cNvSpPr>
          <p:nvPr>
            <p:ph type="sldNum" sz="quarter" idx="5"/>
          </p:nvPr>
        </p:nvSpPr>
        <p:spPr/>
        <p:txBody>
          <a:bodyPr/>
          <a:lstStyle/>
          <a:p>
            <a:fld id="{EB0DFDCF-E5D4-4068-8A8A-9D6CAB5F1F3B}" type="slidenum">
              <a:rPr kumimoji="1" lang="ja-JP" altLang="en-US" smtClean="0"/>
              <a:t>24</a:t>
            </a:fld>
            <a:endParaRPr kumimoji="1" lang="ja-JP" altLang="en-US"/>
          </a:p>
        </p:txBody>
      </p:sp>
    </p:spTree>
    <p:extLst>
      <p:ext uri="{BB962C8B-B14F-4D97-AF65-F5344CB8AC3E}">
        <p14:creationId xmlns:p14="http://schemas.microsoft.com/office/powerpoint/2010/main" val="38840705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8874EC0-CF72-A695-E0C4-90175BF24533}"/>
              </a:ext>
            </a:extLst>
          </p:cNvPr>
          <p:cNvGraphicFramePr>
            <a:graphicFrameLocks noChangeAspect="1"/>
          </p:cNvGraphicFramePr>
          <p:nvPr userDrawn="1">
            <p:custDataLst>
              <p:tags r:id="rId1"/>
            </p:custDataLst>
            <p:extLst>
              <p:ext uri="{D42A27DB-BD31-4B8C-83A1-F6EECF244321}">
                <p14:modId xmlns:p14="http://schemas.microsoft.com/office/powerpoint/2010/main" val="25876900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D8874EC0-CF72-A695-E0C4-90175BF245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ctrTitle"/>
          </p:nvPr>
        </p:nvSpPr>
        <p:spPr>
          <a:xfrm>
            <a:off x="742950" y="1122363"/>
            <a:ext cx="8420100" cy="2387600"/>
          </a:xfrm>
        </p:spPr>
        <p:txBody>
          <a:bodyPr vert="horz"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3653767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236F331-050E-6F5B-7DA9-167B37A1656C}"/>
              </a:ext>
            </a:extLst>
          </p:cNvPr>
          <p:cNvGraphicFramePr>
            <a:graphicFrameLocks noChangeAspect="1"/>
          </p:cNvGraphicFramePr>
          <p:nvPr userDrawn="1">
            <p:custDataLst>
              <p:tags r:id="rId1"/>
            </p:custDataLst>
            <p:extLst>
              <p:ext uri="{D42A27DB-BD31-4B8C-83A1-F6EECF244321}">
                <p14:modId xmlns:p14="http://schemas.microsoft.com/office/powerpoint/2010/main" val="3025875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1236F331-050E-6F5B-7DA9-167B37A165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1874612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CF76CBF-1130-E3B2-C622-D1290E16F1AD}"/>
              </a:ext>
            </a:extLst>
          </p:cNvPr>
          <p:cNvGraphicFramePr>
            <a:graphicFrameLocks noChangeAspect="1"/>
          </p:cNvGraphicFramePr>
          <p:nvPr userDrawn="1">
            <p:custDataLst>
              <p:tags r:id="rId1"/>
            </p:custDataLst>
            <p:extLst>
              <p:ext uri="{D42A27DB-BD31-4B8C-83A1-F6EECF244321}">
                <p14:modId xmlns:p14="http://schemas.microsoft.com/office/powerpoint/2010/main" val="33346605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ACF76CBF-1130-E3B2-C622-D1290E16F1A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206064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17C6E69-08FE-127C-120E-537288D9297C}"/>
              </a:ext>
            </a:extLst>
          </p:cNvPr>
          <p:cNvGraphicFramePr>
            <a:graphicFrameLocks noChangeAspect="1"/>
          </p:cNvGraphicFramePr>
          <p:nvPr userDrawn="1">
            <p:custDataLst>
              <p:tags r:id="rId1"/>
            </p:custDataLst>
            <p:extLst>
              <p:ext uri="{D42A27DB-BD31-4B8C-83A1-F6EECF244321}">
                <p14:modId xmlns:p14="http://schemas.microsoft.com/office/powerpoint/2010/main" val="13091381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3" name="think-cell data - do not delete" hidden="1">
                        <a:extLst>
                          <a:ext uri="{FF2B5EF4-FFF2-40B4-BE49-F238E27FC236}">
                            <a16:creationId xmlns:a16="http://schemas.microsoft.com/office/drawing/2014/main" id="{D17C6E69-08FE-127C-120E-537288D929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06805" y="62294"/>
            <a:ext cx="7140807" cy="691120"/>
          </a:xfrm>
          <a:prstGeom prst="rect">
            <a:avLst/>
          </a:prstGeom>
        </p:spPr>
        <p:txBody>
          <a:bodyPr vert="horz" lIns="91440" tIns="45720" rIns="91440" bIns="45720" rtlCol="0" anchor="ctr">
            <a:normAutofit/>
          </a:bodyPr>
          <a:lstStyle>
            <a:lvl1pPr>
              <a:defRPr sz="2400" b="1">
                <a:latin typeface="+mj-ea"/>
                <a:ea typeface="+mj-ea"/>
              </a:defRPr>
            </a:lvl1pPr>
          </a:lstStyle>
          <a:p>
            <a:r>
              <a:rPr kumimoji="1" lang="ja-JP" altLang="en-US"/>
              <a:t>マスター タイトルの書式設定</a:t>
            </a:r>
          </a:p>
        </p:txBody>
      </p:sp>
      <p:grpSp>
        <p:nvGrpSpPr>
          <p:cNvPr id="14" name="グループ化 13">
            <a:extLst>
              <a:ext uri="{FF2B5EF4-FFF2-40B4-BE49-F238E27FC236}">
                <a16:creationId xmlns:a16="http://schemas.microsoft.com/office/drawing/2014/main" id="{08F00BED-263C-4A9F-8F96-648C48A57D57}"/>
              </a:ext>
            </a:extLst>
          </p:cNvPr>
          <p:cNvGrpSpPr/>
          <p:nvPr userDrawn="1"/>
        </p:nvGrpSpPr>
        <p:grpSpPr>
          <a:xfrm>
            <a:off x="0" y="828967"/>
            <a:ext cx="9906000" cy="95985"/>
            <a:chOff x="0" y="1633655"/>
            <a:chExt cx="12192000" cy="95985"/>
          </a:xfrm>
        </p:grpSpPr>
        <p:sp>
          <p:nvSpPr>
            <p:cNvPr id="15" name="正方形/長方形 14">
              <a:extLst>
                <a:ext uri="{FF2B5EF4-FFF2-40B4-BE49-F238E27FC236}">
                  <a16:creationId xmlns:a16="http://schemas.microsoft.com/office/drawing/2014/main" id="{8ABDC729-8A44-4EF3-A80F-04CEE484900F}"/>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17" name="正方形/長方形 16">
              <a:extLst>
                <a:ext uri="{FF2B5EF4-FFF2-40B4-BE49-F238E27FC236}">
                  <a16:creationId xmlns:a16="http://schemas.microsoft.com/office/drawing/2014/main" id="{1839F230-B275-447B-B067-9ED3678FB27B}"/>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sp>
          <p:nvSpPr>
            <p:cNvPr id="18" name="正方形/長方形 17">
              <a:extLst>
                <a:ext uri="{FF2B5EF4-FFF2-40B4-BE49-F238E27FC236}">
                  <a16:creationId xmlns:a16="http://schemas.microsoft.com/office/drawing/2014/main" id="{08428735-0B86-49FE-8AF8-0BFABA1B29F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46"/>
            </a:p>
          </p:txBody>
        </p:sp>
      </p:gr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8991280" y="6492879"/>
            <a:ext cx="901557" cy="365125"/>
          </a:xfrm>
          <a:prstGeom prst="rect">
            <a:avLst/>
          </a:prstGeom>
        </p:spPr>
        <p:txBody>
          <a:bodyPr vert="horz" lIns="91440" tIns="45720" rIns="91440" bIns="45720" rtlCol="0" anchor="ctr"/>
          <a:lstStyle>
            <a:lvl1pPr algn="r">
              <a:defRPr sz="831"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a:p>
        </p:txBody>
      </p:sp>
    </p:spTree>
    <p:extLst>
      <p:ext uri="{BB962C8B-B14F-4D97-AF65-F5344CB8AC3E}">
        <p14:creationId xmlns:p14="http://schemas.microsoft.com/office/powerpoint/2010/main" val="2725865988"/>
      </p:ext>
    </p:extLst>
  </p:cSld>
  <p:clrMapOvr>
    <a:masterClrMapping/>
  </p:clrMapOvr>
  <p:extLst>
    <p:ext uri="{DCECCB84-F9BA-43D5-87BE-67443E8EF086}">
      <p15:sldGuideLst xmlns:p15="http://schemas.microsoft.com/office/powerpoint/2012/main">
        <p15:guide id="1" orient="horz" pos="2160">
          <p15:clr>
            <a:srgbClr val="FBAE40"/>
          </p15:clr>
        </p15:guide>
        <p15:guide id="2" pos="33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8D1C496-BF03-6137-0D9E-4FF98C56207E}"/>
              </a:ext>
            </a:extLst>
          </p:cNvPr>
          <p:cNvGraphicFramePr>
            <a:graphicFrameLocks noChangeAspect="1"/>
          </p:cNvGraphicFramePr>
          <p:nvPr userDrawn="1">
            <p:custDataLst>
              <p:tags r:id="rId1"/>
            </p:custDataLst>
            <p:extLst>
              <p:ext uri="{D42A27DB-BD31-4B8C-83A1-F6EECF244321}">
                <p14:modId xmlns:p14="http://schemas.microsoft.com/office/powerpoint/2010/main" val="18807070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E8D1C496-BF03-6137-0D9E-4FF98C5620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2870650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E5A6E94-709E-611F-D982-8E5FFB0EED35}"/>
              </a:ext>
            </a:extLst>
          </p:cNvPr>
          <p:cNvGraphicFramePr>
            <a:graphicFrameLocks noChangeAspect="1"/>
          </p:cNvGraphicFramePr>
          <p:nvPr userDrawn="1">
            <p:custDataLst>
              <p:tags r:id="rId1"/>
            </p:custDataLst>
            <p:extLst>
              <p:ext uri="{D42A27DB-BD31-4B8C-83A1-F6EECF244321}">
                <p14:modId xmlns:p14="http://schemas.microsoft.com/office/powerpoint/2010/main" val="1426181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8" name="think-cell data - do not delete" hidden="1">
                        <a:extLst>
                          <a:ext uri="{FF2B5EF4-FFF2-40B4-BE49-F238E27FC236}">
                            <a16:creationId xmlns:a16="http://schemas.microsoft.com/office/drawing/2014/main" id="{1E5A6E94-709E-611F-D982-8E5FFB0EED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675879" y="1709740"/>
            <a:ext cx="8543925" cy="2852737"/>
          </a:xfrm>
        </p:spPr>
        <p:txBody>
          <a:bodyPr vert="horz"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1067966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F0E02AFC-F56A-C405-B3F8-4D4BBA0AC042}"/>
              </a:ext>
            </a:extLst>
          </p:cNvPr>
          <p:cNvGraphicFramePr>
            <a:graphicFrameLocks noChangeAspect="1"/>
          </p:cNvGraphicFramePr>
          <p:nvPr userDrawn="1">
            <p:custDataLst>
              <p:tags r:id="rId1"/>
            </p:custDataLst>
            <p:extLst>
              <p:ext uri="{D42A27DB-BD31-4B8C-83A1-F6EECF244321}">
                <p14:modId xmlns:p14="http://schemas.microsoft.com/office/powerpoint/2010/main" val="20812756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9" name="think-cell data - do not delete" hidden="1">
                        <a:extLst>
                          <a:ext uri="{FF2B5EF4-FFF2-40B4-BE49-F238E27FC236}">
                            <a16:creationId xmlns:a16="http://schemas.microsoft.com/office/drawing/2014/main" id="{F0E02AFC-F56A-C405-B3F8-4D4BBA0AC04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ja-JP" altLang="en-US"/>
              <a:t>マスター タイトルの書式設定</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173385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4F9858CF-A1CD-68DD-AA6C-7EB863EC68A6}"/>
              </a:ext>
            </a:extLst>
          </p:cNvPr>
          <p:cNvGraphicFramePr>
            <a:graphicFrameLocks noChangeAspect="1"/>
          </p:cNvGraphicFramePr>
          <p:nvPr userDrawn="1">
            <p:custDataLst>
              <p:tags r:id="rId1"/>
            </p:custDataLst>
            <p:extLst>
              <p:ext uri="{D42A27DB-BD31-4B8C-83A1-F6EECF244321}">
                <p14:modId xmlns:p14="http://schemas.microsoft.com/office/powerpoint/2010/main" val="24889761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11" name="think-cell data - do not delete" hidden="1">
                        <a:extLst>
                          <a:ext uri="{FF2B5EF4-FFF2-40B4-BE49-F238E27FC236}">
                            <a16:creationId xmlns:a16="http://schemas.microsoft.com/office/drawing/2014/main" id="{4F9858CF-A1CD-68DD-AA6C-7EB863EC68A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682328" y="365127"/>
            <a:ext cx="8543925" cy="1325563"/>
          </a:xfrm>
        </p:spPr>
        <p:txBody>
          <a:bodyPr vert="horz"/>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1870062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B599A1D-9982-25B5-8701-8D4DE1F56E07}"/>
              </a:ext>
            </a:extLst>
          </p:cNvPr>
          <p:cNvGraphicFramePr>
            <a:graphicFrameLocks noChangeAspect="1"/>
          </p:cNvGraphicFramePr>
          <p:nvPr userDrawn="1">
            <p:custDataLst>
              <p:tags r:id="rId1"/>
            </p:custDataLst>
            <p:extLst>
              <p:ext uri="{D42A27DB-BD31-4B8C-83A1-F6EECF244321}">
                <p14:modId xmlns:p14="http://schemas.microsoft.com/office/powerpoint/2010/main" val="21070020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7" name="think-cell data - do not delete" hidden="1">
                        <a:extLst>
                          <a:ext uri="{FF2B5EF4-FFF2-40B4-BE49-F238E27FC236}">
                            <a16:creationId xmlns:a16="http://schemas.microsoft.com/office/drawing/2014/main" id="{BB599A1D-9982-25B5-8701-8D4DE1F56E0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298931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1576962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B8BBE89-3DFF-A004-F2CD-DC7264419463}"/>
              </a:ext>
            </a:extLst>
          </p:cNvPr>
          <p:cNvGraphicFramePr>
            <a:graphicFrameLocks noChangeAspect="1"/>
          </p:cNvGraphicFramePr>
          <p:nvPr userDrawn="1">
            <p:custDataLst>
              <p:tags r:id="rId1"/>
            </p:custDataLst>
            <p:extLst>
              <p:ext uri="{D42A27DB-BD31-4B8C-83A1-F6EECF244321}">
                <p14:modId xmlns:p14="http://schemas.microsoft.com/office/powerpoint/2010/main" val="3997612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9" name="think-cell data - do not delete" hidden="1">
                        <a:extLst>
                          <a:ext uri="{FF2B5EF4-FFF2-40B4-BE49-F238E27FC236}">
                            <a16:creationId xmlns:a16="http://schemas.microsoft.com/office/drawing/2014/main" id="{0B8BBE89-3DFF-A004-F2CD-DC726441946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682328" y="457200"/>
            <a:ext cx="3194943" cy="1600200"/>
          </a:xfrm>
        </p:spPr>
        <p:txBody>
          <a:bodyPr vert="horz"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679681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C9FC3C14-514E-576E-9F03-34391DA9D769}"/>
              </a:ext>
            </a:extLst>
          </p:cNvPr>
          <p:cNvGraphicFramePr>
            <a:graphicFrameLocks noChangeAspect="1"/>
          </p:cNvGraphicFramePr>
          <p:nvPr userDrawn="1">
            <p:custDataLst>
              <p:tags r:id="rId1"/>
            </p:custDataLst>
            <p:extLst>
              <p:ext uri="{D42A27DB-BD31-4B8C-83A1-F6EECF244321}">
                <p14:modId xmlns:p14="http://schemas.microsoft.com/office/powerpoint/2010/main" val="23681493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9" name="think-cell data - do not delete" hidden="1">
                        <a:extLst>
                          <a:ext uri="{FF2B5EF4-FFF2-40B4-BE49-F238E27FC236}">
                            <a16:creationId xmlns:a16="http://schemas.microsoft.com/office/drawing/2014/main" id="{C9FC3C14-514E-576E-9F03-34391DA9D7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682328" y="457200"/>
            <a:ext cx="3194943" cy="1600200"/>
          </a:xfrm>
        </p:spPr>
        <p:txBody>
          <a:bodyPr vert="horz"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FF900A5-A0B5-48CC-B4A3-7562D09F9EF2}"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77E01B9-C969-4281-9117-3BA2AECB6FBB}" type="slidenum">
              <a:rPr kumimoji="1" lang="ja-JP" altLang="en-US" smtClean="0"/>
              <a:t>‹#›</a:t>
            </a:fld>
            <a:endParaRPr kumimoji="1" lang="ja-JP" altLang="en-US"/>
          </a:p>
        </p:txBody>
      </p:sp>
    </p:spTree>
    <p:extLst>
      <p:ext uri="{BB962C8B-B14F-4D97-AF65-F5344CB8AC3E}">
        <p14:creationId xmlns:p14="http://schemas.microsoft.com/office/powerpoint/2010/main" val="3363788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F900A5-A0B5-48CC-B4A3-7562D09F9EF2}" type="datetimeFigureOut">
              <a:rPr kumimoji="1" lang="ja-JP" altLang="en-US" smtClean="0"/>
              <a:t>2026/8/6</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7E01B9-C969-4281-9117-3BA2AECB6FBB}" type="slidenum">
              <a:rPr kumimoji="1" lang="ja-JP" altLang="en-US" smtClean="0"/>
              <a:t>‹#›</a:t>
            </a:fld>
            <a:endParaRPr kumimoji="1" lang="ja-JP" altLang="en-US"/>
          </a:p>
        </p:txBody>
      </p:sp>
      <p:graphicFrame>
        <p:nvGraphicFramePr>
          <p:cNvPr id="7" name="think-cell data - do not delete" hidden="1">
            <a:extLst>
              <a:ext uri="{FF2B5EF4-FFF2-40B4-BE49-F238E27FC236}">
                <a16:creationId xmlns:a16="http://schemas.microsoft.com/office/drawing/2014/main" id="{07316DAC-1FAA-D782-E0A9-3277F1AD9A91}"/>
              </a:ext>
            </a:extLst>
          </p:cNvPr>
          <p:cNvGraphicFramePr>
            <a:graphicFrameLocks/>
          </p:cNvGraphicFramePr>
          <p:nvPr userDrawn="1">
            <p:custDataLst>
              <p:tags r:id="rId14"/>
            </p:custDataLst>
            <p:extLst>
              <p:ext uri="{D42A27DB-BD31-4B8C-83A1-F6EECF244321}">
                <p14:modId xmlns:p14="http://schemas.microsoft.com/office/powerpoint/2010/main" val="1796485271"/>
              </p:ext>
            </p:extLst>
          </p:nvPr>
        </p:nvGraphicFramePr>
        <p:xfrm>
          <a:off x="1721" y="1588"/>
          <a:ext cx="1720" cy="1588"/>
        </p:xfrm>
        <a:graphic>
          <a:graphicData uri="http://schemas.openxmlformats.org/presentationml/2006/ole">
            <mc:AlternateContent xmlns:mc="http://schemas.openxmlformats.org/markup-compatibility/2006">
              <mc:Choice xmlns:v="urn:schemas-microsoft-com:vml" Requires="v">
                <p:oleObj name="think-cellスライド" r:id="rId15" imgW="639" imgH="639" progId="TCLayout.ActiveDocument.1">
                  <p:embed/>
                </p:oleObj>
              </mc:Choice>
              <mc:Fallback>
                <p:oleObj name="think-cellスライド" r:id="rId15" imgW="639" imgH="639" progId="TCLayout.ActiveDocument.1">
                  <p:embed/>
                  <p:pic>
                    <p:nvPicPr>
                      <p:cNvPr id="7" name="think-cell data - do not delete" hidden="1">
                        <a:extLst>
                          <a:ext uri="{FF2B5EF4-FFF2-40B4-BE49-F238E27FC236}">
                            <a16:creationId xmlns:a16="http://schemas.microsoft.com/office/drawing/2014/main" id="{07316DAC-1FAA-D782-E0A9-3277F1AD9A91}"/>
                          </a:ext>
                        </a:extLst>
                      </p:cNvPr>
                      <p:cNvPicPr/>
                      <p:nvPr/>
                    </p:nvPicPr>
                    <p:blipFill>
                      <a:blip r:embed="rId16"/>
                      <a:stretch>
                        <a:fillRect/>
                      </a:stretch>
                    </p:blipFill>
                    <p:spPr>
                      <a:xfrm>
                        <a:off x="1721" y="1588"/>
                        <a:ext cx="1720" cy="1588"/>
                      </a:xfrm>
                      <a:prstGeom prst="rect">
                        <a:avLst/>
                      </a:prstGeom>
                    </p:spPr>
                  </p:pic>
                </p:oleObj>
              </mc:Fallback>
            </mc:AlternateContent>
          </a:graphicData>
        </a:graphic>
      </p:graphicFrame>
    </p:spTree>
    <p:extLst>
      <p:ext uri="{BB962C8B-B14F-4D97-AF65-F5344CB8AC3E}">
        <p14:creationId xmlns:p14="http://schemas.microsoft.com/office/powerpoint/2010/main" val="365060922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2.xml"/><Relationship Id="rId1" Type="http://schemas.openxmlformats.org/officeDocument/2006/relationships/tags" Target="../tags/tag20.xml"/><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2.xml"/><Relationship Id="rId1" Type="http://schemas.openxmlformats.org/officeDocument/2006/relationships/tags" Target="../tags/tag21.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22.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2.xml"/><Relationship Id="rId1" Type="http://schemas.openxmlformats.org/officeDocument/2006/relationships/tags" Target="../tags/tag23.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12.xml"/><Relationship Id="rId1" Type="http://schemas.openxmlformats.org/officeDocument/2006/relationships/tags" Target="../tags/tag24.xml"/><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12.xml"/><Relationship Id="rId1" Type="http://schemas.openxmlformats.org/officeDocument/2006/relationships/tags" Target="../tags/tag25.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12.xml"/><Relationship Id="rId1" Type="http://schemas.openxmlformats.org/officeDocument/2006/relationships/tags" Target="../tags/tag26.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27.xml"/><Relationship Id="rId5" Type="http://schemas.openxmlformats.org/officeDocument/2006/relationships/image" Target="../media/image1.emf"/><Relationship Id="rId4" Type="http://schemas.openxmlformats.org/officeDocument/2006/relationships/oleObject" Target="../embeddings/oleObject27.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12.xml"/><Relationship Id="rId1" Type="http://schemas.openxmlformats.org/officeDocument/2006/relationships/tags" Target="../tags/tag28.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2.xml"/><Relationship Id="rId1" Type="http://schemas.openxmlformats.org/officeDocument/2006/relationships/tags" Target="../tags/tag13.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29.xml"/><Relationship Id="rId5" Type="http://schemas.openxmlformats.org/officeDocument/2006/relationships/image" Target="../media/image1.emf"/><Relationship Id="rId4" Type="http://schemas.openxmlformats.org/officeDocument/2006/relationships/oleObject" Target="../embeddings/oleObject29.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12.xml"/><Relationship Id="rId1" Type="http://schemas.openxmlformats.org/officeDocument/2006/relationships/tags" Target="../tags/tag30.xml"/><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2.xml"/><Relationship Id="rId1" Type="http://schemas.openxmlformats.org/officeDocument/2006/relationships/tags" Target="../tags/tag31.xml"/><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12.xml"/><Relationship Id="rId1" Type="http://schemas.openxmlformats.org/officeDocument/2006/relationships/tags" Target="../tags/tag32.xml"/><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33.xml"/><Relationship Id="rId5" Type="http://schemas.openxmlformats.org/officeDocument/2006/relationships/image" Target="../media/image1.emf"/><Relationship Id="rId4" Type="http://schemas.openxmlformats.org/officeDocument/2006/relationships/oleObject" Target="../embeddings/oleObject33.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12.xml"/><Relationship Id="rId1" Type="http://schemas.openxmlformats.org/officeDocument/2006/relationships/tags" Target="../tags/tag34.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2.xml"/><Relationship Id="rId1" Type="http://schemas.openxmlformats.org/officeDocument/2006/relationships/tags" Target="../tags/tag35.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2.xml"/><Relationship Id="rId1" Type="http://schemas.openxmlformats.org/officeDocument/2006/relationships/tags" Target="../tags/tag36.xml"/><Relationship Id="rId4" Type="http://schemas.openxmlformats.org/officeDocument/2006/relationships/image" Target="../media/image1.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2.xml"/><Relationship Id="rId1" Type="http://schemas.openxmlformats.org/officeDocument/2006/relationships/tags" Target="../tags/tag37.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2.xml"/><Relationship Id="rId1" Type="http://schemas.openxmlformats.org/officeDocument/2006/relationships/tags" Target="../tags/tag14.x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5.xml"/><Relationship Id="rId5" Type="http://schemas.openxmlformats.org/officeDocument/2006/relationships/image" Target="../media/image2.emf"/><Relationship Id="rId4" Type="http://schemas.openxmlformats.org/officeDocument/2006/relationships/oleObject" Target="../embeddings/oleObject15.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2.xml"/><Relationship Id="rId1" Type="http://schemas.openxmlformats.org/officeDocument/2006/relationships/tags" Target="../tags/tag16.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2.xml"/><Relationship Id="rId1" Type="http://schemas.openxmlformats.org/officeDocument/2006/relationships/tags" Target="../tags/tag17.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2.xml"/><Relationship Id="rId1" Type="http://schemas.openxmlformats.org/officeDocument/2006/relationships/tags" Target="../tags/tag18.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2.xml"/><Relationship Id="rId1" Type="http://schemas.openxmlformats.org/officeDocument/2006/relationships/tags" Target="../tags/tag19.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7845A-102A-BA63-6A1B-55FFA0C3CA0E}"/>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684B641C-BB93-34F5-3F26-7561CF481AC6}"/>
              </a:ext>
            </a:extLst>
          </p:cNvPr>
          <p:cNvSpPr>
            <a:spLocks noGrp="1"/>
          </p:cNvSpPr>
          <p:nvPr>
            <p:ph type="title"/>
          </p:nvPr>
        </p:nvSpPr>
        <p:spPr>
          <a:xfrm>
            <a:off x="113495" y="90287"/>
            <a:ext cx="8424015" cy="691120"/>
          </a:xfrm>
        </p:spPr>
        <p:txBody>
          <a:bodyPr vert="horz">
            <a:normAutofit/>
          </a:bodyPr>
          <a:lstStyle/>
          <a:p>
            <a:r>
              <a:rPr kumimoji="1" lang="ja-JP" altLang="en-US" sz="2400">
                <a:solidFill>
                  <a:srgbClr val="0070C0"/>
                </a:solidFill>
                <a:latin typeface="Yu Gothic UI" panose="020B0500000000000000" pitchFamily="50" charset="-128"/>
                <a:ea typeface="Yu Gothic UI" panose="020B0500000000000000" pitchFamily="50" charset="-128"/>
              </a:rPr>
              <a:t>○○○○○（</a:t>
            </a:r>
            <a:r>
              <a:rPr lang="ja-JP" altLang="en-US" sz="2400">
                <a:solidFill>
                  <a:srgbClr val="0070C0"/>
                </a:solidFill>
                <a:latin typeface="Yu Gothic UI" panose="020B0500000000000000" pitchFamily="50" charset="-128"/>
                <a:ea typeface="Yu Gothic UI" panose="020B0500000000000000" pitchFamily="50" charset="-128"/>
              </a:rPr>
              <a:t>提案チーム</a:t>
            </a:r>
            <a:r>
              <a:rPr kumimoji="1" lang="ja-JP" altLang="en-US" sz="2400">
                <a:solidFill>
                  <a:srgbClr val="0070C0"/>
                </a:solidFill>
                <a:latin typeface="Yu Gothic UI" panose="020B0500000000000000" pitchFamily="50" charset="-128"/>
                <a:ea typeface="Yu Gothic UI" panose="020B0500000000000000" pitchFamily="50" charset="-128"/>
              </a:rPr>
              <a:t>）</a:t>
            </a:r>
          </a:p>
        </p:txBody>
      </p:sp>
      <p:sp>
        <p:nvSpPr>
          <p:cNvPr id="4" name="スライド番号プレースホルダー 3">
            <a:extLst>
              <a:ext uri="{FF2B5EF4-FFF2-40B4-BE49-F238E27FC236}">
                <a16:creationId xmlns:a16="http://schemas.microsoft.com/office/drawing/2014/main" id="{DD6482D4-8926-537E-C97B-0D9E6008A0A7}"/>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a:t>
            </a:fld>
            <a:endParaRPr lang="ja-JP" altLang="en-US"/>
          </a:p>
        </p:txBody>
      </p:sp>
      <p:sp>
        <p:nvSpPr>
          <p:cNvPr id="7" name="タイトル 2">
            <a:extLst>
              <a:ext uri="{FF2B5EF4-FFF2-40B4-BE49-F238E27FC236}">
                <a16:creationId xmlns:a16="http://schemas.microsoft.com/office/drawing/2014/main" id="{3AF780D3-580B-4C2E-D8F4-0D54BEDF5B99}"/>
              </a:ext>
            </a:extLst>
          </p:cNvPr>
          <p:cNvSpPr txBox="1">
            <a:spLocks/>
          </p:cNvSpPr>
          <p:nvPr/>
        </p:nvSpPr>
        <p:spPr>
          <a:xfrm>
            <a:off x="685800" y="968253"/>
            <a:ext cx="8530628" cy="230663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pPr algn="ctr"/>
            <a:r>
              <a:rPr lang="en-US" altLang="ja-JP" sz="3600">
                <a:solidFill>
                  <a:schemeClr val="tx1"/>
                </a:solidFill>
                <a:latin typeface="Yu Gothic UI" panose="020B0500000000000000" pitchFamily="50" charset="-128"/>
                <a:ea typeface="Yu Gothic UI" panose="020B0500000000000000" pitchFamily="50" charset="-128"/>
              </a:rPr>
              <a:t>NEDO Challenge, </a:t>
            </a:r>
          </a:p>
          <a:p>
            <a:pPr algn="ctr"/>
            <a:r>
              <a:rPr lang="en-US" altLang="ja-JP" sz="3600">
                <a:solidFill>
                  <a:schemeClr val="tx1"/>
                </a:solidFill>
                <a:latin typeface="Yu Gothic UI" panose="020B0500000000000000" pitchFamily="50" charset="-128"/>
                <a:ea typeface="Yu Gothic UI" panose="020B0500000000000000" pitchFamily="50" charset="-128"/>
              </a:rPr>
              <a:t>Exploring Neurotech New Markets</a:t>
            </a:r>
          </a:p>
          <a:p>
            <a:pPr algn="ctr"/>
            <a:r>
              <a:rPr lang="ja-JP" altLang="en-US" sz="3600">
                <a:solidFill>
                  <a:schemeClr val="tx1"/>
                </a:solidFill>
                <a:latin typeface="Yu Gothic UI" panose="020B0500000000000000" pitchFamily="50" charset="-128"/>
                <a:ea typeface="Yu Gothic UI" panose="020B0500000000000000" pitchFamily="50" charset="-128"/>
              </a:rPr>
              <a:t>本選審査</a:t>
            </a:r>
            <a:endParaRPr lang="en-US" altLang="ja-JP" sz="3600">
              <a:solidFill>
                <a:schemeClr val="tx1"/>
              </a:solidFill>
              <a:latin typeface="Yu Gothic UI" panose="020B0500000000000000" pitchFamily="50" charset="-128"/>
              <a:ea typeface="Yu Gothic UI" panose="020B0500000000000000" pitchFamily="50" charset="-128"/>
            </a:endParaRPr>
          </a:p>
          <a:p>
            <a:pPr algn="ctr"/>
            <a:endParaRPr lang="en-US" altLang="ja-JP" sz="2000" b="0">
              <a:solidFill>
                <a:schemeClr val="tx1"/>
              </a:solidFill>
              <a:latin typeface="Yu Gothic UI" panose="020B0500000000000000" pitchFamily="50" charset="-128"/>
              <a:ea typeface="Yu Gothic UI" panose="020B0500000000000000" pitchFamily="50" charset="-128"/>
            </a:endParaRPr>
          </a:p>
          <a:p>
            <a:pPr algn="ctr"/>
            <a:r>
              <a:rPr lang="ja-JP" altLang="en-US" sz="2000" b="0">
                <a:solidFill>
                  <a:schemeClr val="tx1"/>
                </a:solidFill>
                <a:latin typeface="Yu Gothic UI" panose="020B0500000000000000" pitchFamily="50" charset="-128"/>
                <a:ea typeface="Yu Gothic UI" panose="020B0500000000000000" pitchFamily="50" charset="-128"/>
              </a:rPr>
              <a:t>（パフォーマンス最適化ソリューション開発</a:t>
            </a:r>
            <a:r>
              <a:rPr lang="en-US" altLang="ja-JP" sz="2000" b="0">
                <a:solidFill>
                  <a:schemeClr val="tx1"/>
                </a:solidFill>
                <a:latin typeface="Yu Gothic UI" panose="020B0500000000000000" pitchFamily="50" charset="-128"/>
                <a:ea typeface="Yu Gothic UI" panose="020B0500000000000000" pitchFamily="50" charset="-128"/>
              </a:rPr>
              <a:t>/</a:t>
            </a:r>
            <a:r>
              <a:rPr lang="ja-JP" altLang="en-US" sz="2000" b="0">
                <a:solidFill>
                  <a:schemeClr val="tx1"/>
                </a:solidFill>
                <a:latin typeface="Yu Gothic UI" panose="020B0500000000000000" pitchFamily="50" charset="-128"/>
                <a:ea typeface="Yu Gothic UI" panose="020B0500000000000000" pitchFamily="50" charset="-128"/>
              </a:rPr>
              <a:t>コミュニケーション革新ソリューション開発）</a:t>
            </a:r>
            <a:endParaRPr lang="en-US" b="0">
              <a:solidFill>
                <a:schemeClr val="tx1"/>
              </a:solidFill>
              <a:latin typeface="Yu Gothic UI" panose="020B0500000000000000" pitchFamily="50" charset="-128"/>
              <a:ea typeface="Yu Gothic UI" panose="020B0500000000000000" pitchFamily="50" charset="-128"/>
            </a:endParaRPr>
          </a:p>
        </p:txBody>
      </p:sp>
      <p:sp>
        <p:nvSpPr>
          <p:cNvPr id="8" name="テキスト ボックス 7">
            <a:extLst>
              <a:ext uri="{FF2B5EF4-FFF2-40B4-BE49-F238E27FC236}">
                <a16:creationId xmlns:a16="http://schemas.microsoft.com/office/drawing/2014/main" id="{4B00BAD9-49CE-796F-14A2-936C6ADF1048}"/>
              </a:ext>
            </a:extLst>
          </p:cNvPr>
          <p:cNvSpPr txBox="1"/>
          <p:nvPr/>
        </p:nvSpPr>
        <p:spPr>
          <a:xfrm>
            <a:off x="113495" y="6257836"/>
            <a:ext cx="4954554" cy="369332"/>
          </a:xfrm>
          <a:prstGeom prst="rect">
            <a:avLst/>
          </a:prstGeom>
          <a:noFill/>
        </p:spPr>
        <p:txBody>
          <a:bodyPr wrap="square">
            <a:spAutoFit/>
          </a:bodyPr>
          <a:lstStyle/>
          <a:p>
            <a:r>
              <a:rPr kumimoji="1" lang="ja-JP" altLang="en-US">
                <a:solidFill>
                  <a:srgbClr val="0070C0"/>
                </a:solidFill>
                <a:latin typeface="Yu Gothic UI" panose="020B0500000000000000" pitchFamily="50" charset="-128"/>
                <a:ea typeface="Yu Gothic UI" panose="020B0500000000000000" pitchFamily="50" charset="-128"/>
              </a:rPr>
              <a:t>提案提出日：</a:t>
            </a:r>
            <a:r>
              <a:rPr kumimoji="1" lang="en-US" altLang="ja-JP">
                <a:solidFill>
                  <a:srgbClr val="0070C0"/>
                </a:solidFill>
                <a:latin typeface="Yu Gothic UI" panose="020B0500000000000000" pitchFamily="50" charset="-128"/>
                <a:ea typeface="Yu Gothic UI" panose="020B0500000000000000" pitchFamily="50" charset="-128"/>
              </a:rPr>
              <a:t>XX/XX</a:t>
            </a:r>
            <a:endParaRPr kumimoji="1" lang="ja-JP" altLang="en-US">
              <a:solidFill>
                <a:srgbClr val="0070C0"/>
              </a:solidFill>
              <a:latin typeface="Yu Gothic UI" panose="020B0500000000000000" pitchFamily="50" charset="-128"/>
              <a:ea typeface="Yu Gothic UI" panose="020B0500000000000000" pitchFamily="50" charset="-128"/>
            </a:endParaRPr>
          </a:p>
        </p:txBody>
      </p:sp>
      <p:sp>
        <p:nvSpPr>
          <p:cNvPr id="5" name="タイトル 2">
            <a:extLst>
              <a:ext uri="{FF2B5EF4-FFF2-40B4-BE49-F238E27FC236}">
                <a16:creationId xmlns:a16="http://schemas.microsoft.com/office/drawing/2014/main" id="{0761F909-3B81-9F91-2327-CE5D9807B846}"/>
              </a:ext>
            </a:extLst>
          </p:cNvPr>
          <p:cNvSpPr txBox="1">
            <a:spLocks/>
          </p:cNvSpPr>
          <p:nvPr/>
        </p:nvSpPr>
        <p:spPr>
          <a:xfrm>
            <a:off x="685800" y="4060634"/>
            <a:ext cx="8530628" cy="1782930"/>
          </a:xfrm>
          <a:prstGeom prst="rect">
            <a:avLst/>
          </a:prstGeom>
          <a:ln>
            <a:solidFill>
              <a:schemeClr val="tx1"/>
            </a:solidFill>
          </a:ln>
        </p:spPr>
        <p:txBody>
          <a:bodyPr vert="horz" lIns="91440" tIns="45720" rIns="91440" bIns="45720" rtlCol="0" anchor="ctr">
            <a:norm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pPr algn="ctr"/>
            <a:r>
              <a:rPr lang="en-US" altLang="ja-JP" sz="3600">
                <a:solidFill>
                  <a:srgbClr val="0070C0"/>
                </a:solidFill>
                <a:latin typeface="Yu Gothic UI" panose="020B0500000000000000" pitchFamily="50" charset="-128"/>
                <a:ea typeface="Yu Gothic UI" panose="020B0500000000000000" pitchFamily="50" charset="-128"/>
              </a:rPr>
              <a:t>XXXXXX</a:t>
            </a:r>
            <a:r>
              <a:rPr lang="ja-JP" altLang="en-US" sz="3600">
                <a:solidFill>
                  <a:srgbClr val="0070C0"/>
                </a:solidFill>
                <a:latin typeface="Yu Gothic UI" panose="020B0500000000000000" pitchFamily="50" charset="-128"/>
                <a:ea typeface="Yu Gothic UI" panose="020B0500000000000000" pitchFamily="50" charset="-128"/>
              </a:rPr>
              <a:t>（提案タイトル）</a:t>
            </a:r>
            <a:endParaRPr lang="en-US" altLang="ja-JP" sz="3600">
              <a:solidFill>
                <a:srgbClr val="0070C0"/>
              </a:solidFill>
              <a:latin typeface="Yu Gothic UI" panose="020B0500000000000000" pitchFamily="50" charset="-128"/>
              <a:ea typeface="Yu Gothic UI" panose="020B0500000000000000" pitchFamily="50" charset="-128"/>
            </a:endParaRPr>
          </a:p>
        </p:txBody>
      </p:sp>
      <p:graphicFrame>
        <p:nvGraphicFramePr>
          <p:cNvPr id="6" name="表 5">
            <a:extLst>
              <a:ext uri="{FF2B5EF4-FFF2-40B4-BE49-F238E27FC236}">
                <a16:creationId xmlns:a16="http://schemas.microsoft.com/office/drawing/2014/main" id="{FC20633B-714F-94A0-AB2A-334DA30CEF97}"/>
              </a:ext>
            </a:extLst>
          </p:cNvPr>
          <p:cNvGraphicFramePr>
            <a:graphicFrameLocks noGrp="1"/>
          </p:cNvGraphicFramePr>
          <p:nvPr/>
        </p:nvGraphicFramePr>
        <p:xfrm>
          <a:off x="685146" y="3593248"/>
          <a:ext cx="8530628" cy="303138"/>
        </p:xfrm>
        <a:graphic>
          <a:graphicData uri="http://schemas.openxmlformats.org/drawingml/2006/table">
            <a:tbl>
              <a:tblPr firstRow="1" bandRow="1">
                <a:tableStyleId>{5C22544A-7EE6-4342-B048-85BDC9FD1C3A}</a:tableStyleId>
              </a:tblPr>
              <a:tblGrid>
                <a:gridCol w="1268532">
                  <a:extLst>
                    <a:ext uri="{9D8B030D-6E8A-4147-A177-3AD203B41FA5}">
                      <a16:colId xmlns:a16="http://schemas.microsoft.com/office/drawing/2014/main" val="156737370"/>
                    </a:ext>
                  </a:extLst>
                </a:gridCol>
                <a:gridCol w="455668">
                  <a:extLst>
                    <a:ext uri="{9D8B030D-6E8A-4147-A177-3AD203B41FA5}">
                      <a16:colId xmlns:a16="http://schemas.microsoft.com/office/drawing/2014/main" val="623070500"/>
                    </a:ext>
                  </a:extLst>
                </a:gridCol>
                <a:gridCol w="3175380">
                  <a:extLst>
                    <a:ext uri="{9D8B030D-6E8A-4147-A177-3AD203B41FA5}">
                      <a16:colId xmlns:a16="http://schemas.microsoft.com/office/drawing/2014/main" val="993608915"/>
                    </a:ext>
                  </a:extLst>
                </a:gridCol>
                <a:gridCol w="460859">
                  <a:extLst>
                    <a:ext uri="{9D8B030D-6E8A-4147-A177-3AD203B41FA5}">
                      <a16:colId xmlns:a16="http://schemas.microsoft.com/office/drawing/2014/main" val="4256291436"/>
                    </a:ext>
                  </a:extLst>
                </a:gridCol>
                <a:gridCol w="3170189">
                  <a:extLst>
                    <a:ext uri="{9D8B030D-6E8A-4147-A177-3AD203B41FA5}">
                      <a16:colId xmlns:a16="http://schemas.microsoft.com/office/drawing/2014/main" val="2521994808"/>
                    </a:ext>
                  </a:extLst>
                </a:gridCol>
              </a:tblGrid>
              <a:tr h="303138">
                <a:tc>
                  <a:txBody>
                    <a:bodyPr/>
                    <a:lstStyle/>
                    <a:p>
                      <a:r>
                        <a:rPr kumimoji="1" lang="ja-JP" altLang="en-US" sz="1100" b="0">
                          <a:solidFill>
                            <a:schemeClr val="bg1"/>
                          </a:solidFill>
                        </a:rPr>
                        <a:t>懸賞課題テーマ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kumimoji="1" lang="ja-JP" altLang="en-US" sz="1100" b="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ja-JP" altLang="en-US" sz="1100" b="0">
                          <a:latin typeface="Yu Gothic UI" panose="020B0500000000000000" pitchFamily="50" charset="-128"/>
                          <a:ea typeface="Yu Gothic UI" panose="020B0500000000000000" pitchFamily="50" charset="-128"/>
                        </a:rPr>
                        <a:t>パフォーマンス最適化ソリューション開発</a:t>
                      </a:r>
                      <a:endParaRPr kumimoji="1" lang="ja-JP" altLang="en-US" sz="1100" b="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ja-JP" altLang="en-US" sz="1100" b="0">
                          <a:latin typeface="Yu Gothic UI" panose="020B0500000000000000" pitchFamily="50" charset="-128"/>
                          <a:ea typeface="Yu Gothic UI" panose="020B0500000000000000" pitchFamily="50" charset="-128"/>
                        </a:rPr>
                        <a:t>コミュニケーション革新ソリューション開発</a:t>
                      </a:r>
                      <a:endParaRPr kumimoji="1" lang="ja-JP" altLang="en-US" sz="1100" b="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218661330"/>
                  </a:ext>
                </a:extLst>
              </a:tr>
            </a:tbl>
          </a:graphicData>
        </a:graphic>
      </p:graphicFrame>
      <p:sp>
        <p:nvSpPr>
          <p:cNvPr id="10" name="テキスト ボックス 9">
            <a:extLst>
              <a:ext uri="{FF2B5EF4-FFF2-40B4-BE49-F238E27FC236}">
                <a16:creationId xmlns:a16="http://schemas.microsoft.com/office/drawing/2014/main" id="{FFE58FF6-3C5A-8790-3BCB-BCB115FDD7FD}"/>
              </a:ext>
            </a:extLst>
          </p:cNvPr>
          <p:cNvSpPr txBox="1"/>
          <p:nvPr/>
        </p:nvSpPr>
        <p:spPr>
          <a:xfrm>
            <a:off x="643971" y="3183244"/>
            <a:ext cx="7733550" cy="369332"/>
          </a:xfrm>
          <a:prstGeom prst="rect">
            <a:avLst/>
          </a:prstGeom>
          <a:noFill/>
        </p:spPr>
        <p:txBody>
          <a:bodyPr wrap="square">
            <a:spAutoFit/>
          </a:bodyPr>
          <a:lstStyle/>
          <a:p>
            <a:r>
              <a:rPr lang="ja-JP" altLang="en-US">
                <a:solidFill>
                  <a:srgbClr val="0070C0"/>
                </a:solidFill>
              </a:rPr>
              <a:t>提案する課題テーマの「○」を「●」に変えてください</a:t>
            </a:r>
            <a:r>
              <a:rPr lang="ja-JP" altLang="en-US" sz="1800">
                <a:solidFill>
                  <a:srgbClr val="0070C0"/>
                </a:solidFill>
              </a:rPr>
              <a:t>。</a:t>
            </a:r>
            <a:endParaRPr lang="en-US" altLang="ja-JP" sz="1800">
              <a:solidFill>
                <a:srgbClr val="0070C0"/>
              </a:solidFill>
            </a:endParaRPr>
          </a:p>
        </p:txBody>
      </p:sp>
    </p:spTree>
    <p:extLst>
      <p:ext uri="{BB962C8B-B14F-4D97-AF65-F5344CB8AC3E}">
        <p14:creationId xmlns:p14="http://schemas.microsoft.com/office/powerpoint/2010/main" val="3403912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0CC58-07A1-3EEF-DFB1-57F42ED1B154}"/>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606B03D-7B2C-5F96-D3C8-9A84DFCBFAB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B606B03D-7B2C-5F96-D3C8-9A84DFCBFAB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0EB0F355-C8CD-4E43-39F3-FD0C337BC484}"/>
              </a:ext>
            </a:extLst>
          </p:cNvPr>
          <p:cNvSpPr>
            <a:spLocks noGrp="1"/>
          </p:cNvSpPr>
          <p:nvPr>
            <p:ph type="title"/>
          </p:nvPr>
        </p:nvSpPr>
        <p:spPr/>
        <p:txBody>
          <a:bodyPr vert="horz" lIns="91440" tIns="45720" rIns="91440" bIns="45720" rtlCol="0" anchor="ctr">
            <a:normAutofit/>
          </a:bodyPr>
          <a:lstStyle/>
          <a:p>
            <a:r>
              <a:rPr lang="ja-JP" altLang="en-US">
                <a:solidFill>
                  <a:schemeClr val="tx1"/>
                </a:solidFill>
              </a:rPr>
              <a:t>脳由来信号の科学的妥当性</a:t>
            </a:r>
            <a:endParaRPr lang="en-US">
              <a:solidFill>
                <a:schemeClr val="tx1"/>
              </a:solidFill>
            </a:endParaRPr>
          </a:p>
        </p:txBody>
      </p:sp>
      <p:sp>
        <p:nvSpPr>
          <p:cNvPr id="3" name="スライド番号プレースホルダー 2">
            <a:extLst>
              <a:ext uri="{FF2B5EF4-FFF2-40B4-BE49-F238E27FC236}">
                <a16:creationId xmlns:a16="http://schemas.microsoft.com/office/drawing/2014/main" id="{A1B623DF-49F0-9108-7535-7F89B6F3F2D8}"/>
              </a:ext>
            </a:extLst>
          </p:cNvPr>
          <p:cNvSpPr>
            <a:spLocks noGrp="1"/>
          </p:cNvSpPr>
          <p:nvPr>
            <p:ph type="sldNum" sz="quarter" idx="4"/>
          </p:nvPr>
        </p:nvSpPr>
        <p:spPr/>
        <p:txBody>
          <a:bodyPr/>
          <a:lstStyle/>
          <a:p>
            <a:fld id="{652AE7A0-B274-4AD2-A86F-1F9EDE300C1C}" type="slidenum">
              <a:rPr lang="ja-JP" altLang="en-US" smtClean="0"/>
              <a:pPr/>
              <a:t>10</a:t>
            </a:fld>
            <a:endParaRPr lang="ja-JP" altLang="en-US"/>
          </a:p>
        </p:txBody>
      </p:sp>
      <p:sp>
        <p:nvSpPr>
          <p:cNvPr id="13" name="正方形/長方形 12">
            <a:extLst>
              <a:ext uri="{FF2B5EF4-FFF2-40B4-BE49-F238E27FC236}">
                <a16:creationId xmlns:a16="http://schemas.microsoft.com/office/drawing/2014/main" id="{6E9EB11C-6151-E4A7-FB70-AB8BF11F3349}"/>
              </a:ext>
            </a:extLst>
          </p:cNvPr>
          <p:cNvSpPr/>
          <p:nvPr/>
        </p:nvSpPr>
        <p:spPr>
          <a:xfrm>
            <a:off x="363823" y="1053249"/>
            <a:ext cx="728602" cy="5439628"/>
          </a:xfrm>
          <a:prstGeom prst="rect">
            <a:avLst/>
          </a:prstGeom>
          <a:solidFill>
            <a:schemeClr val="tx1">
              <a:lumMod val="50000"/>
              <a:lumOff val="5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ja-JP" altLang="ja-JP">
              <a:effectLst/>
            </a:endParaRPr>
          </a:p>
        </p:txBody>
      </p:sp>
      <p:sp>
        <p:nvSpPr>
          <p:cNvPr id="14" name="正方形/長方形 13">
            <a:extLst>
              <a:ext uri="{FF2B5EF4-FFF2-40B4-BE49-F238E27FC236}">
                <a16:creationId xmlns:a16="http://schemas.microsoft.com/office/drawing/2014/main" id="{1F1E1F93-82CF-CFCF-FD21-D4FB2A4B94C7}"/>
              </a:ext>
            </a:extLst>
          </p:cNvPr>
          <p:cNvSpPr/>
          <p:nvPr/>
        </p:nvSpPr>
        <p:spPr>
          <a:xfrm>
            <a:off x="1229989" y="1053249"/>
            <a:ext cx="8312188" cy="5439628"/>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fontAlgn="base"/>
            <a:r>
              <a:rPr lang="ja-JP" altLang="en-US">
                <a:solidFill>
                  <a:schemeClr val="accent1"/>
                </a:solidFill>
              </a:rPr>
              <a:t>・取得した生体信号が脳由来信号であることを明確に示し、取得・処理・解析の各工程が科学的根拠に基づいて実施されていること、さらに外来ノイズや他生体信号成分と区別して脳由来成分を分離・抽出できることを説明してください</a:t>
            </a:r>
            <a:endParaRPr lang="en-US" altLang="ja-JP">
              <a:solidFill>
                <a:schemeClr val="accent1"/>
              </a:solidFill>
            </a:endParaRPr>
          </a:p>
          <a:p>
            <a:pPr fontAlgn="base"/>
            <a:r>
              <a:rPr lang="ja-JP" altLang="en-US">
                <a:solidFill>
                  <a:schemeClr val="accent1"/>
                </a:solidFill>
              </a:rPr>
              <a:t>・最終的なソリューションにおいて活用している信号が、脳情報（</a:t>
            </a:r>
            <a:r>
              <a:rPr lang="en-US" altLang="ja-JP">
                <a:solidFill>
                  <a:schemeClr val="accent1"/>
                </a:solidFill>
              </a:rPr>
              <a:t>MRI/fMRI</a:t>
            </a:r>
            <a:r>
              <a:rPr lang="ja-JP" altLang="en-US">
                <a:solidFill>
                  <a:schemeClr val="accent1"/>
                </a:solidFill>
              </a:rPr>
              <a:t>、</a:t>
            </a:r>
            <a:r>
              <a:rPr lang="en-US" altLang="ja-JP">
                <a:solidFill>
                  <a:schemeClr val="accent1"/>
                </a:solidFill>
              </a:rPr>
              <a:t>EEG</a:t>
            </a:r>
            <a:r>
              <a:rPr lang="ja-JP" altLang="en-US">
                <a:solidFill>
                  <a:schemeClr val="accent1"/>
                </a:solidFill>
              </a:rPr>
              <a:t>、</a:t>
            </a:r>
            <a:r>
              <a:rPr lang="en-US" altLang="ja-JP">
                <a:solidFill>
                  <a:schemeClr val="accent1"/>
                </a:solidFill>
              </a:rPr>
              <a:t>NIRS</a:t>
            </a:r>
            <a:r>
              <a:rPr lang="ja-JP" altLang="en-US">
                <a:solidFill>
                  <a:schemeClr val="accent1"/>
                </a:solidFill>
              </a:rPr>
              <a:t>、</a:t>
            </a:r>
            <a:r>
              <a:rPr lang="en-US" altLang="ja-JP">
                <a:solidFill>
                  <a:schemeClr val="accent1"/>
                </a:solidFill>
              </a:rPr>
              <a:t>MEG</a:t>
            </a:r>
            <a:r>
              <a:rPr lang="ja-JP" altLang="en-US">
                <a:solidFill>
                  <a:schemeClr val="accent1"/>
                </a:solidFill>
              </a:rPr>
              <a:t>）である等のチャレンジングな取り組みであることを説明してください（該当する場合）</a:t>
            </a:r>
          </a:p>
          <a:p>
            <a:pPr fontAlgn="base"/>
            <a:r>
              <a:rPr lang="ja-JP" altLang="en-US">
                <a:solidFill>
                  <a:schemeClr val="accent1"/>
                </a:solidFill>
              </a:rPr>
              <a:t>・得られた脳関連指標とアウトカムの関連性について説明してください</a:t>
            </a:r>
            <a:endParaRPr lang="en-US" altLang="ja-JP">
              <a:solidFill>
                <a:schemeClr val="accent1"/>
              </a:solidFill>
            </a:endParaRPr>
          </a:p>
        </p:txBody>
      </p:sp>
      <p:sp>
        <p:nvSpPr>
          <p:cNvPr id="8" name="テキスト ボックス 7">
            <a:extLst>
              <a:ext uri="{FF2B5EF4-FFF2-40B4-BE49-F238E27FC236}">
                <a16:creationId xmlns:a16="http://schemas.microsoft.com/office/drawing/2014/main" id="{0A41D951-A778-AF06-1CE3-0293094A1E32}"/>
              </a:ext>
            </a:extLst>
          </p:cNvPr>
          <p:cNvSpPr txBox="1"/>
          <p:nvPr/>
        </p:nvSpPr>
        <p:spPr>
          <a:xfrm>
            <a:off x="497292" y="1701083"/>
            <a:ext cx="461665" cy="4143960"/>
          </a:xfrm>
          <a:prstGeom prst="rect">
            <a:avLst/>
          </a:prstGeom>
          <a:noFill/>
        </p:spPr>
        <p:txBody>
          <a:bodyPr vert="eaVert" wrap="square" rtlCol="0">
            <a:spAutoFit/>
          </a:bodyPr>
          <a:lstStyle/>
          <a:p>
            <a:pPr algn="ctr"/>
            <a:r>
              <a:rPr lang="ja-JP" altLang="en-US">
                <a:solidFill>
                  <a:schemeClr val="bg1"/>
                </a:solidFill>
              </a:rPr>
              <a:t>脳由来信号であることの説明</a:t>
            </a:r>
          </a:p>
        </p:txBody>
      </p:sp>
      <p:sp>
        <p:nvSpPr>
          <p:cNvPr id="22" name="テキスト ボックス 21">
            <a:extLst>
              <a:ext uri="{FF2B5EF4-FFF2-40B4-BE49-F238E27FC236}">
                <a16:creationId xmlns:a16="http://schemas.microsoft.com/office/drawing/2014/main" id="{31797515-5B9E-59CD-0B4B-352DAB8FC38E}"/>
              </a:ext>
            </a:extLst>
          </p:cNvPr>
          <p:cNvSpPr txBox="1"/>
          <p:nvPr/>
        </p:nvSpPr>
        <p:spPr>
          <a:xfrm>
            <a:off x="8991278" y="-1"/>
            <a:ext cx="914721" cy="219076"/>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本選審査用資料</a:t>
            </a:r>
          </a:p>
        </p:txBody>
      </p:sp>
      <p:sp>
        <p:nvSpPr>
          <p:cNvPr id="6" name="Title 1">
            <a:extLst>
              <a:ext uri="{FF2B5EF4-FFF2-40B4-BE49-F238E27FC236}">
                <a16:creationId xmlns:a16="http://schemas.microsoft.com/office/drawing/2014/main" id="{DA9A6000-556E-6A7B-BDE7-F12D2C1E116A}"/>
              </a:ext>
            </a:extLst>
          </p:cNvPr>
          <p:cNvSpPr txBox="1">
            <a:spLocks/>
          </p:cNvSpPr>
          <p:nvPr/>
        </p:nvSpPr>
        <p:spPr>
          <a:xfrm>
            <a:off x="1424540" y="3773063"/>
            <a:ext cx="7989200" cy="1080027"/>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予選審査と同じ項目となりますが、本選審査では研究開発期間中に取得した脳に由来する生体情報に対する科学的な説明をしてください。</a:t>
            </a:r>
            <a:endParaRPr lang="en-US" altLang="ja-JP" sz="1600">
              <a:solidFill>
                <a:schemeClr val="accent1"/>
              </a:solidFill>
            </a:endParaRPr>
          </a:p>
          <a:p>
            <a:r>
              <a:rPr lang="ja-JP" altLang="en-US" sz="1600">
                <a:solidFill>
                  <a:schemeClr val="accent1"/>
                </a:solidFill>
              </a:rPr>
              <a:t>また、得られた脳関連指標とアウトカムの関連性についても説明してください。</a:t>
            </a:r>
            <a:endParaRPr lang="en-US" altLang="ja-JP" sz="1600">
              <a:solidFill>
                <a:schemeClr val="accent1"/>
              </a:solidFill>
            </a:endParaRPr>
          </a:p>
        </p:txBody>
      </p:sp>
    </p:spTree>
    <p:extLst>
      <p:ext uri="{BB962C8B-B14F-4D97-AF65-F5344CB8AC3E}">
        <p14:creationId xmlns:p14="http://schemas.microsoft.com/office/powerpoint/2010/main" val="3670858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2E70E-728A-88E7-D90D-C7466707479E}"/>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A57FF24-B046-A5A9-7B08-9C6E3B8F43D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8A57FF24-B046-A5A9-7B08-9C6E3B8F43D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2D8F6EF-8748-AE6D-0A20-B5CC9BC5360E}"/>
              </a:ext>
            </a:extLst>
          </p:cNvPr>
          <p:cNvSpPr>
            <a:spLocks noGrp="1"/>
          </p:cNvSpPr>
          <p:nvPr>
            <p:ph type="title"/>
          </p:nvPr>
        </p:nvSpPr>
        <p:spPr>
          <a:xfrm>
            <a:off x="206806" y="62292"/>
            <a:ext cx="8207353" cy="691120"/>
          </a:xfrm>
        </p:spPr>
        <p:txBody>
          <a:bodyPr vert="horz" lIns="91440" tIns="45720" rIns="91440" bIns="45720" rtlCol="0" anchor="ctr">
            <a:normAutofit/>
          </a:bodyPr>
          <a:lstStyle/>
          <a:p>
            <a:r>
              <a:rPr lang="ja-JP" altLang="en-US">
                <a:solidFill>
                  <a:schemeClr val="tx1"/>
                </a:solidFill>
              </a:rPr>
              <a:t>研究開発結果についての信頼性と今後の研究開発実現性</a:t>
            </a:r>
            <a:endParaRPr lang="en-US">
              <a:solidFill>
                <a:schemeClr val="tx1"/>
              </a:solidFill>
            </a:endParaRPr>
          </a:p>
        </p:txBody>
      </p:sp>
      <p:sp>
        <p:nvSpPr>
          <p:cNvPr id="3" name="スライド番号プレースホルダー 2">
            <a:extLst>
              <a:ext uri="{FF2B5EF4-FFF2-40B4-BE49-F238E27FC236}">
                <a16:creationId xmlns:a16="http://schemas.microsoft.com/office/drawing/2014/main" id="{A731C8C7-B9F1-DBCD-33AB-34883548DFBD}"/>
              </a:ext>
            </a:extLst>
          </p:cNvPr>
          <p:cNvSpPr>
            <a:spLocks noGrp="1"/>
          </p:cNvSpPr>
          <p:nvPr>
            <p:ph type="sldNum" sz="quarter" idx="4"/>
          </p:nvPr>
        </p:nvSpPr>
        <p:spPr>
          <a:xfrm>
            <a:off x="8991280" y="6492875"/>
            <a:ext cx="901557" cy="365125"/>
          </a:xfrm>
        </p:spPr>
        <p:txBody>
          <a:bodyPr/>
          <a:lstStyle/>
          <a:p>
            <a:fld id="{652AE7A0-B274-4AD2-A86F-1F9EDE300C1C}" type="slidenum">
              <a:rPr lang="ja-JP" altLang="en-US" smtClean="0"/>
              <a:pPr/>
              <a:t>11</a:t>
            </a:fld>
            <a:endParaRPr lang="ja-JP" altLang="en-US"/>
          </a:p>
        </p:txBody>
      </p:sp>
      <p:sp>
        <p:nvSpPr>
          <p:cNvPr id="6" name="正方形/長方形 5">
            <a:extLst>
              <a:ext uri="{FF2B5EF4-FFF2-40B4-BE49-F238E27FC236}">
                <a16:creationId xmlns:a16="http://schemas.microsoft.com/office/drawing/2014/main" id="{3A417A8A-9A38-04CB-E5BD-C6664ACCB2BF}"/>
              </a:ext>
            </a:extLst>
          </p:cNvPr>
          <p:cNvSpPr/>
          <p:nvPr/>
        </p:nvSpPr>
        <p:spPr>
          <a:xfrm>
            <a:off x="363824" y="1140481"/>
            <a:ext cx="728602" cy="2571438"/>
          </a:xfrm>
          <a:prstGeom prst="rect">
            <a:avLst/>
          </a:prstGeom>
          <a:solidFill>
            <a:schemeClr val="tx1">
              <a:lumMod val="50000"/>
              <a:lumOff val="5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ja-JP"/>
          </a:p>
        </p:txBody>
      </p:sp>
      <p:sp>
        <p:nvSpPr>
          <p:cNvPr id="7" name="正方形/長方形 6">
            <a:extLst>
              <a:ext uri="{FF2B5EF4-FFF2-40B4-BE49-F238E27FC236}">
                <a16:creationId xmlns:a16="http://schemas.microsoft.com/office/drawing/2014/main" id="{5C491473-50CD-47BE-4343-1C1DB1FE15E6}"/>
              </a:ext>
            </a:extLst>
          </p:cNvPr>
          <p:cNvSpPr/>
          <p:nvPr/>
        </p:nvSpPr>
        <p:spPr>
          <a:xfrm>
            <a:off x="1229990" y="1140481"/>
            <a:ext cx="8312188" cy="2571438"/>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a:solidFill>
                  <a:schemeClr val="accent1"/>
                </a:solidFill>
              </a:rPr>
              <a:t>提案内容に記載の研究開発の内容が科学的に信頼性が高いものであることを説明してください。</a:t>
            </a:r>
            <a:endParaRPr lang="en-US" altLang="ja-JP">
              <a:solidFill>
                <a:schemeClr val="accent1"/>
              </a:solidFill>
            </a:endParaRPr>
          </a:p>
        </p:txBody>
      </p:sp>
      <p:sp>
        <p:nvSpPr>
          <p:cNvPr id="9" name="正方形/長方形 8">
            <a:extLst>
              <a:ext uri="{FF2B5EF4-FFF2-40B4-BE49-F238E27FC236}">
                <a16:creationId xmlns:a16="http://schemas.microsoft.com/office/drawing/2014/main" id="{A2CBD920-06D5-4996-F331-67C007E1CC23}"/>
              </a:ext>
            </a:extLst>
          </p:cNvPr>
          <p:cNvSpPr/>
          <p:nvPr/>
        </p:nvSpPr>
        <p:spPr>
          <a:xfrm>
            <a:off x="363824" y="1140481"/>
            <a:ext cx="4499490" cy="4182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13" name="正方形/長方形 12">
            <a:extLst>
              <a:ext uri="{FF2B5EF4-FFF2-40B4-BE49-F238E27FC236}">
                <a16:creationId xmlns:a16="http://schemas.microsoft.com/office/drawing/2014/main" id="{29A491CF-818A-46DF-5797-FFD1182E2904}"/>
              </a:ext>
            </a:extLst>
          </p:cNvPr>
          <p:cNvSpPr/>
          <p:nvPr/>
        </p:nvSpPr>
        <p:spPr>
          <a:xfrm>
            <a:off x="363824" y="3921437"/>
            <a:ext cx="728602" cy="2571438"/>
          </a:xfrm>
          <a:prstGeom prst="rect">
            <a:avLst/>
          </a:prstGeom>
          <a:solidFill>
            <a:schemeClr val="tx1">
              <a:lumMod val="50000"/>
              <a:lumOff val="5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ja-JP" altLang="ja-JP"/>
          </a:p>
        </p:txBody>
      </p:sp>
      <p:sp>
        <p:nvSpPr>
          <p:cNvPr id="14" name="正方形/長方形 13">
            <a:extLst>
              <a:ext uri="{FF2B5EF4-FFF2-40B4-BE49-F238E27FC236}">
                <a16:creationId xmlns:a16="http://schemas.microsoft.com/office/drawing/2014/main" id="{26E247CF-1401-8610-77E2-21AEF7043AEE}"/>
              </a:ext>
            </a:extLst>
          </p:cNvPr>
          <p:cNvSpPr/>
          <p:nvPr/>
        </p:nvSpPr>
        <p:spPr>
          <a:xfrm>
            <a:off x="1229990" y="3921437"/>
            <a:ext cx="8312188" cy="2571438"/>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fontAlgn="base"/>
            <a:r>
              <a:rPr lang="ja-JP" altLang="en-US">
                <a:solidFill>
                  <a:schemeClr val="accent1"/>
                </a:solidFill>
              </a:rPr>
              <a:t>研究開発により得られた結果を踏まえた上で、終了後のソリューション開発や検証計画について</a:t>
            </a:r>
            <a:r>
              <a:rPr lang="ja-JP" altLang="ja-JP">
                <a:solidFill>
                  <a:schemeClr val="accent1"/>
                </a:solidFill>
              </a:rPr>
              <a:t>説明してください。</a:t>
            </a:r>
            <a:r>
              <a:rPr lang="en-US" altLang="ja-JP">
                <a:solidFill>
                  <a:schemeClr val="accent1"/>
                </a:solidFill>
              </a:rPr>
              <a:t>​</a:t>
            </a:r>
          </a:p>
        </p:txBody>
      </p:sp>
      <p:sp>
        <p:nvSpPr>
          <p:cNvPr id="5" name="テキスト ボックス 4">
            <a:extLst>
              <a:ext uri="{FF2B5EF4-FFF2-40B4-BE49-F238E27FC236}">
                <a16:creationId xmlns:a16="http://schemas.microsoft.com/office/drawing/2014/main" id="{9DB0888E-8C5E-7588-5CB6-FFCF11A227FC}"/>
              </a:ext>
            </a:extLst>
          </p:cNvPr>
          <p:cNvSpPr txBox="1"/>
          <p:nvPr/>
        </p:nvSpPr>
        <p:spPr>
          <a:xfrm>
            <a:off x="353762" y="1140481"/>
            <a:ext cx="738664" cy="2571438"/>
          </a:xfrm>
          <a:prstGeom prst="rect">
            <a:avLst/>
          </a:prstGeom>
          <a:noFill/>
        </p:spPr>
        <p:txBody>
          <a:bodyPr vert="eaVert" wrap="square" rtlCol="0">
            <a:spAutoFit/>
          </a:bodyPr>
          <a:lstStyle/>
          <a:p>
            <a:pPr algn="ctr"/>
            <a:r>
              <a:rPr lang="ja-JP" altLang="en-US">
                <a:solidFill>
                  <a:schemeClr val="bg1"/>
                </a:solidFill>
              </a:rPr>
              <a:t>研究開発結果についての信頼性</a:t>
            </a:r>
          </a:p>
        </p:txBody>
      </p:sp>
      <p:sp>
        <p:nvSpPr>
          <p:cNvPr id="8" name="テキスト ボックス 7">
            <a:extLst>
              <a:ext uri="{FF2B5EF4-FFF2-40B4-BE49-F238E27FC236}">
                <a16:creationId xmlns:a16="http://schemas.microsoft.com/office/drawing/2014/main" id="{7C0F98C8-9D22-DD90-CD94-AF0ED5085509}"/>
              </a:ext>
            </a:extLst>
          </p:cNvPr>
          <p:cNvSpPr txBox="1"/>
          <p:nvPr/>
        </p:nvSpPr>
        <p:spPr>
          <a:xfrm>
            <a:off x="492261" y="3921437"/>
            <a:ext cx="461665" cy="2571438"/>
          </a:xfrm>
          <a:prstGeom prst="rect">
            <a:avLst/>
          </a:prstGeom>
          <a:noFill/>
        </p:spPr>
        <p:txBody>
          <a:bodyPr vert="eaVert" wrap="square" rtlCol="0">
            <a:spAutoFit/>
          </a:bodyPr>
          <a:lstStyle/>
          <a:p>
            <a:pPr algn="ctr"/>
            <a:r>
              <a:rPr lang="ja-JP" altLang="en-US">
                <a:solidFill>
                  <a:schemeClr val="bg1"/>
                </a:solidFill>
              </a:rPr>
              <a:t>今後の研究開発実現性</a:t>
            </a:r>
          </a:p>
        </p:txBody>
      </p:sp>
      <p:sp>
        <p:nvSpPr>
          <p:cNvPr id="10" name="テキスト ボックス 9">
            <a:extLst>
              <a:ext uri="{FF2B5EF4-FFF2-40B4-BE49-F238E27FC236}">
                <a16:creationId xmlns:a16="http://schemas.microsoft.com/office/drawing/2014/main" id="{7B6D3CCB-0021-F578-2D2F-5245A6F5DF4D}"/>
              </a:ext>
            </a:extLst>
          </p:cNvPr>
          <p:cNvSpPr txBox="1"/>
          <p:nvPr/>
        </p:nvSpPr>
        <p:spPr>
          <a:xfrm>
            <a:off x="8991278" y="-1"/>
            <a:ext cx="914721" cy="219076"/>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本選審査用資料</a:t>
            </a:r>
          </a:p>
        </p:txBody>
      </p:sp>
      <p:sp>
        <p:nvSpPr>
          <p:cNvPr id="12" name="Title 1">
            <a:extLst>
              <a:ext uri="{FF2B5EF4-FFF2-40B4-BE49-F238E27FC236}">
                <a16:creationId xmlns:a16="http://schemas.microsoft.com/office/drawing/2014/main" id="{522BD350-BD20-186E-4F32-67881E997506}"/>
              </a:ext>
            </a:extLst>
          </p:cNvPr>
          <p:cNvSpPr txBox="1">
            <a:spLocks/>
          </p:cNvSpPr>
          <p:nvPr/>
        </p:nvSpPr>
        <p:spPr>
          <a:xfrm>
            <a:off x="1424540" y="2348973"/>
            <a:ext cx="7989199" cy="1080027"/>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予選審査ではアウトカムを定量的に評価する方法について説明いただきましたが、本選審査では研究開発の結果の信頼性が高いものであるかについて説明してください。</a:t>
            </a:r>
            <a:endParaRPr lang="en-US" altLang="ja-JP" sz="1600">
              <a:solidFill>
                <a:schemeClr val="accent1"/>
              </a:solidFill>
            </a:endParaRPr>
          </a:p>
        </p:txBody>
      </p:sp>
      <p:sp>
        <p:nvSpPr>
          <p:cNvPr id="15" name="Title 1">
            <a:extLst>
              <a:ext uri="{FF2B5EF4-FFF2-40B4-BE49-F238E27FC236}">
                <a16:creationId xmlns:a16="http://schemas.microsoft.com/office/drawing/2014/main" id="{66348854-4B3C-30DD-7832-4C87F8D66329}"/>
              </a:ext>
            </a:extLst>
          </p:cNvPr>
          <p:cNvSpPr txBox="1">
            <a:spLocks/>
          </p:cNvSpPr>
          <p:nvPr/>
        </p:nvSpPr>
        <p:spPr>
          <a:xfrm>
            <a:off x="1424540" y="4768076"/>
            <a:ext cx="7989199" cy="1080027"/>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予選審査では本コンテスト期間を含む研究計画について説明いただきましたが、本選審査では本事業後の研究開発計画について説明してください。</a:t>
            </a:r>
            <a:endParaRPr lang="en-US" altLang="ja-JP" sz="1600">
              <a:solidFill>
                <a:schemeClr val="accent1"/>
              </a:solidFill>
            </a:endParaRPr>
          </a:p>
        </p:txBody>
      </p:sp>
    </p:spTree>
    <p:extLst>
      <p:ext uri="{BB962C8B-B14F-4D97-AF65-F5344CB8AC3E}">
        <p14:creationId xmlns:p14="http://schemas.microsoft.com/office/powerpoint/2010/main" val="624460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307A3-1307-D15F-CFFC-28D7AE764F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9E870-D578-83AE-3AEF-CFC9B48F0A05}"/>
              </a:ext>
            </a:extLst>
          </p:cNvPr>
          <p:cNvSpPr>
            <a:spLocks noGrp="1"/>
          </p:cNvSpPr>
          <p:nvPr>
            <p:ph type="ctrTitle"/>
          </p:nvPr>
        </p:nvSpPr>
        <p:spPr>
          <a:xfrm>
            <a:off x="381000" y="3055053"/>
            <a:ext cx="9144000" cy="747897"/>
          </a:xfrm>
        </p:spPr>
        <p:txBody>
          <a:bodyPr vert="horz" anchor="ctr">
            <a:normAutofit fontScale="90000"/>
          </a:bodyPr>
          <a:lstStyle/>
          <a:p>
            <a:r>
              <a:rPr lang="en-US" altLang="ja-JP" sz="5400">
                <a:solidFill>
                  <a:srgbClr val="37373A"/>
                </a:solidFill>
                <a:latin typeface="Yu Gothic UI" panose="020B0500000000000000" pitchFamily="50" charset="-128"/>
                <a:ea typeface="Yu Gothic UI" panose="020B0500000000000000" pitchFamily="50" charset="-128"/>
              </a:rPr>
              <a:t>Ⅲ.</a:t>
            </a:r>
            <a:r>
              <a:rPr lang="ja-JP" altLang="en-US" sz="5400" b="0">
                <a:solidFill>
                  <a:schemeClr val="tx1"/>
                </a:solidFill>
                <a:latin typeface="Yu Gothic UI" panose="020B0500000000000000" pitchFamily="50" charset="-128"/>
                <a:ea typeface="Yu Gothic UI" panose="020B0500000000000000" pitchFamily="50" charset="-128"/>
              </a:rPr>
              <a:t>本事業の</a:t>
            </a:r>
            <a:r>
              <a:rPr lang="zh-TW" altLang="en-US" sz="5400" b="0">
                <a:solidFill>
                  <a:schemeClr val="tx1"/>
                </a:solidFill>
                <a:latin typeface="Yu Gothic UI" panose="020B0500000000000000" pitchFamily="50" charset="-128"/>
                <a:ea typeface="Yu Gothic UI" panose="020B0500000000000000" pitchFamily="50" charset="-128"/>
              </a:rPr>
              <a:t>提案書</a:t>
            </a:r>
            <a:r>
              <a:rPr lang="en-US" altLang="ja-JP" sz="5400" b="0">
                <a:solidFill>
                  <a:srgbClr val="37373A"/>
                </a:solidFill>
                <a:latin typeface="Yu Gothic UI" panose="020B0500000000000000" pitchFamily="50" charset="-128"/>
                <a:ea typeface="Yu Gothic UI" panose="020B0500000000000000" pitchFamily="50" charset="-128"/>
              </a:rPr>
              <a:t> </a:t>
            </a:r>
            <a:br>
              <a:rPr lang="en-US" altLang="ja-JP" sz="5400" b="0">
                <a:solidFill>
                  <a:srgbClr val="37373A"/>
                </a:solidFill>
                <a:latin typeface="Yu Gothic UI" panose="020B0500000000000000" pitchFamily="50" charset="-128"/>
                <a:ea typeface="Yu Gothic UI" panose="020B0500000000000000" pitchFamily="50" charset="-128"/>
              </a:rPr>
            </a:br>
            <a:r>
              <a:rPr lang="ja-JP" altLang="en-US" sz="5400" b="0">
                <a:solidFill>
                  <a:srgbClr val="37373A"/>
                </a:solidFill>
                <a:latin typeface="Yu Gothic UI" panose="020B0500000000000000" pitchFamily="50" charset="-128"/>
                <a:ea typeface="Yu Gothic UI" panose="020B0500000000000000" pitchFamily="50" charset="-128"/>
              </a:rPr>
              <a:t>審査用補足資料</a:t>
            </a:r>
            <a:br>
              <a:rPr lang="en-US" altLang="ja-JP" sz="5400" b="0">
                <a:solidFill>
                  <a:srgbClr val="37373A"/>
                </a:solidFill>
                <a:latin typeface="Yu Gothic UI" panose="020B0500000000000000" pitchFamily="50" charset="-128"/>
                <a:ea typeface="Yu Gothic UI" panose="020B0500000000000000" pitchFamily="50" charset="-128"/>
              </a:rPr>
            </a:br>
            <a:r>
              <a:rPr lang="ja-JP" altLang="en-US" b="0">
                <a:solidFill>
                  <a:srgbClr val="37373A"/>
                </a:solidFill>
                <a:latin typeface="Yu Gothic UI" panose="020B0500000000000000" pitchFamily="50" charset="-128"/>
                <a:ea typeface="Yu Gothic UI" panose="020B0500000000000000" pitchFamily="50" charset="-128"/>
              </a:rPr>
              <a:t>非公開</a:t>
            </a:r>
            <a:endParaRPr lang="en-US" b="0">
              <a:solidFill>
                <a:srgbClr val="37373A"/>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3136514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DD98D-24BE-29D5-0A1F-8FE58DC5010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4E0D88A-FDA4-DD6F-2521-B6F2596CE83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39" imgH="639" progId="TCLayout.ActiveDocument.1">
                  <p:embed/>
                </p:oleObj>
              </mc:Choice>
              <mc:Fallback>
                <p:oleObj name="think-cellスライド" r:id="rId4" imgW="639" imgH="639" progId="TCLayout.ActiveDocument.1">
                  <p:embed/>
                  <p:pic>
                    <p:nvPicPr>
                      <p:cNvPr id="2" name="think-cell data - do not delete" hidden="1">
                        <a:extLst>
                          <a:ext uri="{FF2B5EF4-FFF2-40B4-BE49-F238E27FC236}">
                            <a16:creationId xmlns:a16="http://schemas.microsoft.com/office/drawing/2014/main" id="{64E0D88A-FDA4-DD6F-2521-B6F2596CE83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E2F4E270-BCF2-04A6-D6B8-909BC05498EB}"/>
              </a:ext>
            </a:extLst>
          </p:cNvPr>
          <p:cNvSpPr>
            <a:spLocks noGrp="1"/>
          </p:cNvSpPr>
          <p:nvPr>
            <p:ph type="title"/>
          </p:nvPr>
        </p:nvSpPr>
        <p:spPr/>
        <p:txBody>
          <a:bodyPr vert="horz">
            <a:normAutofit/>
          </a:bodyPr>
          <a:lstStyle/>
          <a:p>
            <a:r>
              <a:rPr kumimoji="1" lang="en-US" altLang="ja-JP">
                <a:solidFill>
                  <a:schemeClr val="tx1"/>
                </a:solidFill>
              </a:rPr>
              <a:t>1</a:t>
            </a:r>
            <a:r>
              <a:rPr kumimoji="1" lang="ja-JP" altLang="en-US">
                <a:solidFill>
                  <a:schemeClr val="tx1"/>
                </a:solidFill>
              </a:rPr>
              <a:t>．</a:t>
            </a:r>
            <a:r>
              <a:rPr lang="ja-JP" altLang="ja-JP">
                <a:solidFill>
                  <a:schemeClr val="tx1"/>
                </a:solidFill>
              </a:rPr>
              <a:t>課題・背景</a:t>
            </a:r>
            <a:endParaRPr kumimoji="1" lang="ja-JP" altLang="en-US">
              <a:solidFill>
                <a:schemeClr val="tx1"/>
              </a:solidFill>
            </a:endParaRPr>
          </a:p>
        </p:txBody>
      </p:sp>
      <p:sp>
        <p:nvSpPr>
          <p:cNvPr id="4" name="スライド番号プレースホルダー 3">
            <a:extLst>
              <a:ext uri="{FF2B5EF4-FFF2-40B4-BE49-F238E27FC236}">
                <a16:creationId xmlns:a16="http://schemas.microsoft.com/office/drawing/2014/main" id="{CBDE7B1B-31CE-9F27-7052-D8A6B1B4CCD9}"/>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13</a:t>
            </a:fld>
            <a:endParaRPr lang="ja-JP" altLang="en-US"/>
          </a:p>
        </p:txBody>
      </p:sp>
      <p:sp>
        <p:nvSpPr>
          <p:cNvPr id="6" name="テキスト ボックス 5">
            <a:extLst>
              <a:ext uri="{FF2B5EF4-FFF2-40B4-BE49-F238E27FC236}">
                <a16:creationId xmlns:a16="http://schemas.microsoft.com/office/drawing/2014/main" id="{94C3BE90-A0CC-C19F-682E-C89AB198EA9D}"/>
              </a:ext>
            </a:extLst>
          </p:cNvPr>
          <p:cNvSpPr txBox="1"/>
          <p:nvPr/>
        </p:nvSpPr>
        <p:spPr>
          <a:xfrm>
            <a:off x="363823" y="1140483"/>
            <a:ext cx="8989848" cy="938719"/>
          </a:xfrm>
          <a:prstGeom prst="rect">
            <a:avLst/>
          </a:prstGeom>
          <a:noFill/>
        </p:spPr>
        <p:txBody>
          <a:bodyPr wrap="square">
            <a:spAutoFit/>
          </a:bodyPr>
          <a:lstStyle/>
          <a:p>
            <a:r>
              <a:rPr lang="ja-JP" altLang="en-US" sz="1100">
                <a:solidFill>
                  <a:schemeClr val="accent1"/>
                </a:solidFill>
              </a:rPr>
              <a:t>本提案で取り上げる社会課題・ユースケース等について、わかりやすく整理して記載してください。</a:t>
            </a:r>
            <a:endParaRPr lang="en-US" altLang="ja-JP" sz="1100">
              <a:solidFill>
                <a:schemeClr val="accent1"/>
              </a:solidFill>
            </a:endParaRPr>
          </a:p>
          <a:p>
            <a:endParaRPr lang="en-US" altLang="ja-JP" sz="1100">
              <a:solidFill>
                <a:schemeClr val="accent1"/>
              </a:solidFill>
            </a:endParaRPr>
          </a:p>
          <a:p>
            <a:r>
              <a:rPr lang="ja-JP" altLang="en-US" sz="1100">
                <a:solidFill>
                  <a:schemeClr val="accent1"/>
                </a:solidFill>
              </a:rPr>
              <a:t>最大２スライド以内に収めてください。</a:t>
            </a:r>
            <a:endParaRPr lang="en-US" altLang="ja-JP" sz="1100">
              <a:solidFill>
                <a:schemeClr val="accent1"/>
              </a:solidFill>
            </a:endParaRPr>
          </a:p>
          <a:p>
            <a:endParaRPr lang="en-US" altLang="ja-JP" sz="1100">
              <a:solidFill>
                <a:schemeClr val="accent1"/>
              </a:solidFill>
            </a:endParaRPr>
          </a:p>
          <a:p>
            <a:endParaRPr lang="en-US" altLang="ja-JP" sz="1100">
              <a:solidFill>
                <a:schemeClr val="accent1"/>
              </a:solidFill>
            </a:endParaRPr>
          </a:p>
        </p:txBody>
      </p:sp>
      <p:sp>
        <p:nvSpPr>
          <p:cNvPr id="5" name="Rectangle 16">
            <a:extLst>
              <a:ext uri="{FF2B5EF4-FFF2-40B4-BE49-F238E27FC236}">
                <a16:creationId xmlns:a16="http://schemas.microsoft.com/office/drawing/2014/main" id="{AFF2B843-8FEB-E0FF-6B4F-EA128093A515}"/>
              </a:ext>
            </a:extLst>
          </p:cNvPr>
          <p:cNvSpPr/>
          <p:nvPr/>
        </p:nvSpPr>
        <p:spPr>
          <a:xfrm>
            <a:off x="206805" y="6492876"/>
            <a:ext cx="9251702" cy="365124"/>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defRPr/>
            </a:pPr>
            <a:r>
              <a:rPr lang="ja-JP" altLang="en-US" sz="1200">
                <a:solidFill>
                  <a:schemeClr val="tx1"/>
                </a:solidFill>
                <a:latin typeface="Trebuchet MS" panose="020B0603020202020204" pitchFamily="34" charset="0"/>
                <a:ea typeface="Meiryo UI" panose="020B0604030504040204" pitchFamily="50" charset="-128"/>
              </a:rPr>
              <a:t>対象審査項目： 懸賞広告との合致性、</a:t>
            </a:r>
            <a:r>
              <a:rPr lang="zh-TW" altLang="en-US" sz="1200">
                <a:solidFill>
                  <a:schemeClr val="tx1"/>
                </a:solidFill>
                <a:latin typeface="Trebuchet MS" panose="020B0603020202020204" pitchFamily="34" charset="0"/>
                <a:ea typeface="Meiryo UI" panose="020B0604030504040204" pitchFamily="50" charset="-128"/>
              </a:rPr>
              <a:t> 新市場創出効果</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7" name="Title 1">
            <a:extLst>
              <a:ext uri="{FF2B5EF4-FFF2-40B4-BE49-F238E27FC236}">
                <a16:creationId xmlns:a16="http://schemas.microsoft.com/office/drawing/2014/main" id="{9DF2EBE7-139F-0CE3-97B1-402279ED7DFC}"/>
              </a:ext>
            </a:extLst>
          </p:cNvPr>
          <p:cNvSpPr txBox="1">
            <a:spLocks/>
          </p:cNvSpPr>
          <p:nvPr/>
        </p:nvSpPr>
        <p:spPr>
          <a:xfrm>
            <a:off x="381000" y="2069984"/>
            <a:ext cx="9144000" cy="782273"/>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予選審査と同一の項目です。予選審査時のご提案内容と同様でも構いませんが、必要に応じて修正することも可能です。</a:t>
            </a:r>
            <a:endParaRPr lang="en-US" altLang="ja-JP" sz="1600">
              <a:solidFill>
                <a:schemeClr val="accent1"/>
              </a:solidFill>
            </a:endParaRPr>
          </a:p>
        </p:txBody>
      </p:sp>
      <p:sp>
        <p:nvSpPr>
          <p:cNvPr id="8" name="テキスト ボックス 7">
            <a:extLst>
              <a:ext uri="{FF2B5EF4-FFF2-40B4-BE49-F238E27FC236}">
                <a16:creationId xmlns:a16="http://schemas.microsoft.com/office/drawing/2014/main" id="{19F5389B-EF42-71FF-514D-73C663CF44B4}"/>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Tree>
    <p:extLst>
      <p:ext uri="{BB962C8B-B14F-4D97-AF65-F5344CB8AC3E}">
        <p14:creationId xmlns:p14="http://schemas.microsoft.com/office/powerpoint/2010/main" val="1357508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3640A-73CF-AAF2-EB35-1A787C88066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B43486D-A2EC-F317-4551-9C09B67BD03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FB43486D-A2EC-F317-4551-9C09B67BD0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3EF88B61-5011-9560-5B0E-8930EE9CF75D}"/>
              </a:ext>
            </a:extLst>
          </p:cNvPr>
          <p:cNvSpPr>
            <a:spLocks noGrp="1"/>
          </p:cNvSpPr>
          <p:nvPr>
            <p:ph type="title"/>
          </p:nvPr>
        </p:nvSpPr>
        <p:spPr/>
        <p:txBody>
          <a:bodyPr vert="horz" lIns="91440" tIns="45720" rIns="91440" bIns="45720" rtlCol="0" anchor="ctr">
            <a:normAutofit/>
          </a:bodyPr>
          <a:lstStyle/>
          <a:p>
            <a:r>
              <a:rPr lang="en-US" altLang="ja-JP">
                <a:solidFill>
                  <a:schemeClr val="tx1"/>
                </a:solidFill>
              </a:rPr>
              <a:t>2</a:t>
            </a:r>
            <a:r>
              <a:rPr lang="ja-JP" altLang="en-US">
                <a:solidFill>
                  <a:schemeClr val="tx1"/>
                </a:solidFill>
              </a:rPr>
              <a:t>．</a:t>
            </a:r>
            <a:r>
              <a:rPr lang="ja-JP" altLang="ja-JP">
                <a:solidFill>
                  <a:schemeClr val="tx1"/>
                </a:solidFill>
              </a:rPr>
              <a:t>ソリューション概要・アウトカムの説明</a:t>
            </a:r>
            <a:endParaRPr lang="ja-JP" altLang="en-US">
              <a:solidFill>
                <a:schemeClr val="tx1"/>
              </a:solidFill>
            </a:endParaRPr>
          </a:p>
        </p:txBody>
      </p:sp>
      <p:sp>
        <p:nvSpPr>
          <p:cNvPr id="4" name="スライド番号プレースホルダー 3">
            <a:extLst>
              <a:ext uri="{FF2B5EF4-FFF2-40B4-BE49-F238E27FC236}">
                <a16:creationId xmlns:a16="http://schemas.microsoft.com/office/drawing/2014/main" id="{2FCBF3BB-7375-1017-61ED-AF60F84D52C1}"/>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14</a:t>
            </a:fld>
            <a:endParaRPr lang="ja-JP" altLang="en-US"/>
          </a:p>
        </p:txBody>
      </p:sp>
      <p:sp>
        <p:nvSpPr>
          <p:cNvPr id="6" name="テキスト ボックス 5">
            <a:extLst>
              <a:ext uri="{FF2B5EF4-FFF2-40B4-BE49-F238E27FC236}">
                <a16:creationId xmlns:a16="http://schemas.microsoft.com/office/drawing/2014/main" id="{6BA6DF24-72A0-BCED-A352-CEFF15B4BB77}"/>
              </a:ext>
            </a:extLst>
          </p:cNvPr>
          <p:cNvSpPr txBox="1"/>
          <p:nvPr/>
        </p:nvSpPr>
        <p:spPr>
          <a:xfrm>
            <a:off x="363823" y="1140483"/>
            <a:ext cx="9094684" cy="769441"/>
          </a:xfrm>
          <a:prstGeom prst="rect">
            <a:avLst/>
          </a:prstGeom>
          <a:noFill/>
        </p:spPr>
        <p:txBody>
          <a:bodyPr wrap="square">
            <a:spAutoFit/>
          </a:bodyPr>
          <a:lstStyle/>
          <a:p>
            <a:r>
              <a:rPr lang="ja-JP" altLang="en-US" sz="1100">
                <a:solidFill>
                  <a:schemeClr val="accent1"/>
                </a:solidFill>
              </a:rPr>
              <a:t>提案するソリューションの概要について、当該提供価値において脳由来信号を活用する意義も含めて記載してください。提案するソリューションを活用することで得られるアウトカムについて、わかりやすく整理して記載してください。</a:t>
            </a:r>
            <a:endParaRPr lang="en-US" altLang="ja-JP" sz="1100">
              <a:solidFill>
                <a:schemeClr val="accent1"/>
              </a:solidFill>
            </a:endParaRPr>
          </a:p>
          <a:p>
            <a:endParaRPr lang="en-US" altLang="ja-JP" sz="1100">
              <a:solidFill>
                <a:schemeClr val="accent1"/>
              </a:solidFill>
            </a:endParaRPr>
          </a:p>
          <a:p>
            <a:r>
              <a:rPr lang="ja-JP" altLang="en-US" sz="1100">
                <a:solidFill>
                  <a:schemeClr val="accent1"/>
                </a:solidFill>
              </a:rPr>
              <a:t>最大</a:t>
            </a:r>
            <a:r>
              <a:rPr lang="en-US" altLang="ja-JP" sz="1100">
                <a:solidFill>
                  <a:schemeClr val="accent1"/>
                </a:solidFill>
              </a:rPr>
              <a:t>2</a:t>
            </a:r>
            <a:r>
              <a:rPr lang="ja-JP" altLang="en-US" sz="1100">
                <a:solidFill>
                  <a:schemeClr val="accent1"/>
                </a:solidFill>
              </a:rPr>
              <a:t>スライド以内に収めてください。</a:t>
            </a:r>
            <a:endParaRPr lang="en-US" altLang="ja-JP" sz="1100">
              <a:solidFill>
                <a:schemeClr val="accent1"/>
              </a:solidFill>
            </a:endParaRPr>
          </a:p>
        </p:txBody>
      </p:sp>
      <p:sp>
        <p:nvSpPr>
          <p:cNvPr id="5" name="Rectangle 16">
            <a:extLst>
              <a:ext uri="{FF2B5EF4-FFF2-40B4-BE49-F238E27FC236}">
                <a16:creationId xmlns:a16="http://schemas.microsoft.com/office/drawing/2014/main" id="{EB157468-55CD-C4AF-51BE-683477081A4A}"/>
              </a:ext>
            </a:extLst>
          </p:cNvPr>
          <p:cNvSpPr/>
          <p:nvPr/>
        </p:nvSpPr>
        <p:spPr>
          <a:xfrm>
            <a:off x="206805" y="6492876"/>
            <a:ext cx="9251702" cy="365124"/>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懸賞広告との合致性、 提案ソリューションの革新性、</a:t>
            </a:r>
            <a:r>
              <a:rPr lang="zh-TW" altLang="en-US" sz="1200">
                <a:solidFill>
                  <a:schemeClr val="tx1"/>
                </a:solidFill>
                <a:latin typeface="Trebuchet MS" panose="020B0603020202020204" pitchFamily="34" charset="0"/>
                <a:ea typeface="Meiryo UI" panose="020B0604030504040204" pitchFamily="50" charset="-128"/>
              </a:rPr>
              <a:t> 新市場創出効果</a:t>
            </a:r>
            <a:r>
              <a:rPr lang="ja-JP" altLang="en-US" sz="1200">
                <a:solidFill>
                  <a:schemeClr val="tx1"/>
                </a:solidFill>
                <a:latin typeface="Trebuchet MS" panose="020B0603020202020204" pitchFamily="34" charset="0"/>
                <a:ea typeface="Meiryo UI" panose="020B0604030504040204" pitchFamily="50" charset="-128"/>
              </a:rPr>
              <a:t>、 脳由来信号の科学的妥当性</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8" name="テキスト ボックス 7">
            <a:extLst>
              <a:ext uri="{FF2B5EF4-FFF2-40B4-BE49-F238E27FC236}">
                <a16:creationId xmlns:a16="http://schemas.microsoft.com/office/drawing/2014/main" id="{E0C4604E-47B6-7777-6BB3-787910B2EEEE}"/>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
        <p:nvSpPr>
          <p:cNvPr id="9" name="Title 1">
            <a:extLst>
              <a:ext uri="{FF2B5EF4-FFF2-40B4-BE49-F238E27FC236}">
                <a16:creationId xmlns:a16="http://schemas.microsoft.com/office/drawing/2014/main" id="{91F82D9F-7262-E714-F43C-9EDB068B8725}"/>
              </a:ext>
            </a:extLst>
          </p:cNvPr>
          <p:cNvSpPr txBox="1">
            <a:spLocks/>
          </p:cNvSpPr>
          <p:nvPr/>
        </p:nvSpPr>
        <p:spPr>
          <a:xfrm>
            <a:off x="381000" y="2069984"/>
            <a:ext cx="9144000" cy="782273"/>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予選審査と同一の項目です。予選審査時のご提案内容と同様でも構いませんが、必要に応じて修正することも可能です。</a:t>
            </a:r>
            <a:endParaRPr lang="en-US" altLang="ja-JP" sz="1600">
              <a:solidFill>
                <a:schemeClr val="accent1"/>
              </a:solidFill>
            </a:endParaRPr>
          </a:p>
        </p:txBody>
      </p:sp>
    </p:spTree>
    <p:extLst>
      <p:ext uri="{BB962C8B-B14F-4D97-AF65-F5344CB8AC3E}">
        <p14:creationId xmlns:p14="http://schemas.microsoft.com/office/powerpoint/2010/main" val="3366039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6DCD0-342E-A1EC-EF4E-947769D3805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C04E4A7-981A-050C-07E4-FC5422C58C4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8C04E4A7-981A-050C-07E4-FC5422C58C4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0FA820B9-55DC-4CD3-7DE3-FBE62AE78703}"/>
              </a:ext>
            </a:extLst>
          </p:cNvPr>
          <p:cNvSpPr>
            <a:spLocks noGrp="1"/>
          </p:cNvSpPr>
          <p:nvPr>
            <p:ph type="title"/>
          </p:nvPr>
        </p:nvSpPr>
        <p:spPr/>
        <p:txBody>
          <a:bodyPr vert="horz" lIns="91440" tIns="45720" rIns="91440" bIns="45720" rtlCol="0" anchor="ctr">
            <a:normAutofit/>
          </a:bodyPr>
          <a:lstStyle/>
          <a:p>
            <a:r>
              <a:rPr lang="en-US" altLang="ja-JP">
                <a:solidFill>
                  <a:schemeClr val="tx1"/>
                </a:solidFill>
              </a:rPr>
              <a:t>3</a:t>
            </a:r>
            <a:r>
              <a:rPr lang="ja-JP" altLang="en-US">
                <a:solidFill>
                  <a:schemeClr val="tx1"/>
                </a:solidFill>
              </a:rPr>
              <a:t>．ソリューションの革新性</a:t>
            </a:r>
          </a:p>
        </p:txBody>
      </p:sp>
      <p:sp>
        <p:nvSpPr>
          <p:cNvPr id="4" name="スライド番号プレースホルダー 3">
            <a:extLst>
              <a:ext uri="{FF2B5EF4-FFF2-40B4-BE49-F238E27FC236}">
                <a16:creationId xmlns:a16="http://schemas.microsoft.com/office/drawing/2014/main" id="{729BF5BC-5CD7-6CB6-7B9E-4B62BA0D7BF3}"/>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15</a:t>
            </a:fld>
            <a:endParaRPr lang="ja-JP" altLang="en-US"/>
          </a:p>
        </p:txBody>
      </p:sp>
      <p:sp>
        <p:nvSpPr>
          <p:cNvPr id="6" name="テキスト ボックス 5">
            <a:extLst>
              <a:ext uri="{FF2B5EF4-FFF2-40B4-BE49-F238E27FC236}">
                <a16:creationId xmlns:a16="http://schemas.microsoft.com/office/drawing/2014/main" id="{7097B530-F5FA-2301-A13B-A66BA9224B95}"/>
              </a:ext>
            </a:extLst>
          </p:cNvPr>
          <p:cNvSpPr txBox="1"/>
          <p:nvPr/>
        </p:nvSpPr>
        <p:spPr>
          <a:xfrm>
            <a:off x="363823" y="1140483"/>
            <a:ext cx="9088860" cy="1107996"/>
          </a:xfrm>
          <a:prstGeom prst="rect">
            <a:avLst/>
          </a:prstGeom>
          <a:noFill/>
        </p:spPr>
        <p:txBody>
          <a:bodyPr wrap="square">
            <a:spAutoFit/>
          </a:bodyPr>
          <a:lstStyle/>
          <a:p>
            <a:r>
              <a:rPr lang="ja-JP" altLang="en-US" sz="1100">
                <a:solidFill>
                  <a:schemeClr val="accent1"/>
                </a:solidFill>
              </a:rPr>
              <a:t>提案するソリューションの革新性について記載してください。</a:t>
            </a:r>
            <a:endParaRPr lang="en-US" altLang="ja-JP" sz="1100">
              <a:solidFill>
                <a:schemeClr val="accent1"/>
              </a:solidFill>
            </a:endParaRPr>
          </a:p>
          <a:p>
            <a:endParaRPr lang="en-US" altLang="ja-JP" sz="1100">
              <a:solidFill>
                <a:schemeClr val="accent1"/>
              </a:solidFill>
            </a:endParaRPr>
          </a:p>
          <a:p>
            <a:r>
              <a:rPr lang="ja-JP" altLang="en-US" sz="1100">
                <a:solidFill>
                  <a:schemeClr val="accent1"/>
                </a:solidFill>
              </a:rPr>
              <a:t>既存のニューロテックのユースケースとの違いを明確化し、どのような新しい体験・適用領域を提供しているか等、わかりやすく整理して記載してください。</a:t>
            </a:r>
            <a:endParaRPr lang="en-US" altLang="ja-JP" sz="1100">
              <a:solidFill>
                <a:schemeClr val="accent1"/>
              </a:solidFill>
            </a:endParaRPr>
          </a:p>
          <a:p>
            <a:endParaRPr lang="en-US" altLang="ja-JP" sz="1100">
              <a:solidFill>
                <a:schemeClr val="accent1"/>
              </a:solidFill>
            </a:endParaRPr>
          </a:p>
          <a:p>
            <a:r>
              <a:rPr lang="ja-JP" altLang="en-US" sz="1100">
                <a:solidFill>
                  <a:schemeClr val="accent1"/>
                </a:solidFill>
              </a:rPr>
              <a:t>最大</a:t>
            </a:r>
            <a:r>
              <a:rPr lang="en-US" altLang="ja-JP" sz="1100">
                <a:solidFill>
                  <a:schemeClr val="accent1"/>
                </a:solidFill>
              </a:rPr>
              <a:t>1</a:t>
            </a:r>
            <a:r>
              <a:rPr lang="ja-JP" altLang="en-US" sz="1100">
                <a:solidFill>
                  <a:schemeClr val="accent1"/>
                </a:solidFill>
              </a:rPr>
              <a:t>スライド以内に収めてください。</a:t>
            </a:r>
            <a:endParaRPr lang="en-US" altLang="ja-JP" sz="1100">
              <a:solidFill>
                <a:schemeClr val="accent1"/>
              </a:solidFill>
            </a:endParaRPr>
          </a:p>
        </p:txBody>
      </p:sp>
      <p:sp>
        <p:nvSpPr>
          <p:cNvPr id="5" name="Rectangle 16">
            <a:extLst>
              <a:ext uri="{FF2B5EF4-FFF2-40B4-BE49-F238E27FC236}">
                <a16:creationId xmlns:a16="http://schemas.microsoft.com/office/drawing/2014/main" id="{45095D26-C1E6-BA71-FD41-DBEDC2020836}"/>
              </a:ext>
            </a:extLst>
          </p:cNvPr>
          <p:cNvSpPr/>
          <p:nvPr/>
        </p:nvSpPr>
        <p:spPr>
          <a:xfrm>
            <a:off x="206805" y="6492875"/>
            <a:ext cx="9245878" cy="365124"/>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懸賞広告との合致性、 提案ソリューションの革新性、 脳由来信号の科学的妥当性</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8" name="テキスト ボックス 7">
            <a:extLst>
              <a:ext uri="{FF2B5EF4-FFF2-40B4-BE49-F238E27FC236}">
                <a16:creationId xmlns:a16="http://schemas.microsoft.com/office/drawing/2014/main" id="{010B681B-3915-63E8-CDBB-067361995F98}"/>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
        <p:nvSpPr>
          <p:cNvPr id="9" name="Title 1">
            <a:extLst>
              <a:ext uri="{FF2B5EF4-FFF2-40B4-BE49-F238E27FC236}">
                <a16:creationId xmlns:a16="http://schemas.microsoft.com/office/drawing/2014/main" id="{085BC1D2-9462-C369-B19C-7D5D72CD357C}"/>
              </a:ext>
            </a:extLst>
          </p:cNvPr>
          <p:cNvSpPr txBox="1">
            <a:spLocks/>
          </p:cNvSpPr>
          <p:nvPr/>
        </p:nvSpPr>
        <p:spPr>
          <a:xfrm>
            <a:off x="381000" y="2391246"/>
            <a:ext cx="9144000" cy="782273"/>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予選審査と同一の項目です。予選審査時のご提案内容と同様でも構いませんが、必要に応じて修正することも可能です。</a:t>
            </a:r>
            <a:endParaRPr lang="en-US" altLang="ja-JP" sz="1600">
              <a:solidFill>
                <a:schemeClr val="accent1"/>
              </a:solidFill>
            </a:endParaRPr>
          </a:p>
        </p:txBody>
      </p:sp>
    </p:spTree>
    <p:extLst>
      <p:ext uri="{BB962C8B-B14F-4D97-AF65-F5344CB8AC3E}">
        <p14:creationId xmlns:p14="http://schemas.microsoft.com/office/powerpoint/2010/main" val="1337474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9B911-9020-C64F-68AD-CB70C273821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5104FD8-652C-7480-F65D-AFA3A93ED7B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5104FD8-652C-7480-F65D-AFA3A93ED7B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F714FD1F-F1BD-3692-5680-AE173856BAD5}"/>
              </a:ext>
            </a:extLst>
          </p:cNvPr>
          <p:cNvSpPr>
            <a:spLocks noGrp="1"/>
          </p:cNvSpPr>
          <p:nvPr>
            <p:ph type="title"/>
          </p:nvPr>
        </p:nvSpPr>
        <p:spPr/>
        <p:txBody>
          <a:bodyPr vert="horz" lIns="91440" tIns="45720" rIns="91440" bIns="45720" rtlCol="0" anchor="ctr">
            <a:normAutofit/>
          </a:bodyPr>
          <a:lstStyle/>
          <a:p>
            <a:r>
              <a:rPr lang="en-US" altLang="ja-JP" dirty="0">
                <a:solidFill>
                  <a:schemeClr val="tx1"/>
                </a:solidFill>
              </a:rPr>
              <a:t>4</a:t>
            </a:r>
            <a:r>
              <a:rPr lang="ja-JP" altLang="en-US" dirty="0">
                <a:solidFill>
                  <a:schemeClr val="tx1"/>
                </a:solidFill>
              </a:rPr>
              <a:t>．社会的インパクトおよび社会実装アイデア</a:t>
            </a:r>
          </a:p>
        </p:txBody>
      </p:sp>
      <p:sp>
        <p:nvSpPr>
          <p:cNvPr id="4" name="スライド番号プレースホルダー 3">
            <a:extLst>
              <a:ext uri="{FF2B5EF4-FFF2-40B4-BE49-F238E27FC236}">
                <a16:creationId xmlns:a16="http://schemas.microsoft.com/office/drawing/2014/main" id="{2A5FE8BE-92DA-5A00-62FD-4A05841CCAFF}"/>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16</a:t>
            </a:fld>
            <a:endParaRPr lang="ja-JP" altLang="en-US"/>
          </a:p>
        </p:txBody>
      </p:sp>
      <p:sp>
        <p:nvSpPr>
          <p:cNvPr id="6" name="テキスト ボックス 5">
            <a:extLst>
              <a:ext uri="{FF2B5EF4-FFF2-40B4-BE49-F238E27FC236}">
                <a16:creationId xmlns:a16="http://schemas.microsoft.com/office/drawing/2014/main" id="{FEBE90E0-998E-B9B2-B90C-88A74C223275}"/>
              </a:ext>
            </a:extLst>
          </p:cNvPr>
          <p:cNvSpPr txBox="1"/>
          <p:nvPr/>
        </p:nvSpPr>
        <p:spPr>
          <a:xfrm>
            <a:off x="363823" y="1140483"/>
            <a:ext cx="9094684" cy="938719"/>
          </a:xfrm>
          <a:prstGeom prst="rect">
            <a:avLst/>
          </a:prstGeom>
          <a:noFill/>
        </p:spPr>
        <p:txBody>
          <a:bodyPr wrap="square">
            <a:spAutoFit/>
          </a:bodyPr>
          <a:lstStyle/>
          <a:p>
            <a:r>
              <a:rPr lang="ja-JP" altLang="en-US" sz="1100" dirty="0">
                <a:solidFill>
                  <a:schemeClr val="accent1"/>
                </a:solidFill>
              </a:rPr>
              <a:t>本提案の社会的インパクト及び社会実装アイデアについて記載してください。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提案するソリューションが社会へどのような影響を与えるかなどについて説明してください。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2</a:t>
            </a:r>
            <a:r>
              <a:rPr lang="ja-JP" altLang="en-US" sz="1100" dirty="0">
                <a:solidFill>
                  <a:schemeClr val="accent1"/>
                </a:solidFill>
              </a:rPr>
              <a:t>スライド以内に収めてください。</a:t>
            </a:r>
            <a:endParaRPr lang="en-US" altLang="ja-JP" sz="1100" dirty="0">
              <a:solidFill>
                <a:schemeClr val="accent1"/>
              </a:solidFill>
            </a:endParaRPr>
          </a:p>
        </p:txBody>
      </p:sp>
      <p:sp>
        <p:nvSpPr>
          <p:cNvPr id="5" name="Rectangle 16">
            <a:extLst>
              <a:ext uri="{FF2B5EF4-FFF2-40B4-BE49-F238E27FC236}">
                <a16:creationId xmlns:a16="http://schemas.microsoft.com/office/drawing/2014/main" id="{64D4AED8-ED33-BA1D-8515-3BB3854FE448}"/>
              </a:ext>
            </a:extLst>
          </p:cNvPr>
          <p:cNvSpPr/>
          <p:nvPr/>
        </p:nvSpPr>
        <p:spPr>
          <a:xfrm>
            <a:off x="206805" y="6492874"/>
            <a:ext cx="9251702" cy="365125"/>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懸賞広告との合致性、</a:t>
            </a:r>
            <a:r>
              <a:rPr lang="zh-TW" altLang="en-US" sz="1200">
                <a:solidFill>
                  <a:schemeClr val="tx1"/>
                </a:solidFill>
                <a:latin typeface="Trebuchet MS" panose="020B0603020202020204" pitchFamily="34" charset="0"/>
                <a:ea typeface="Meiryo UI" panose="020B0604030504040204" pitchFamily="50" charset="-128"/>
              </a:rPr>
              <a:t> 新市場創出効果</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8" name="テキスト ボックス 7">
            <a:extLst>
              <a:ext uri="{FF2B5EF4-FFF2-40B4-BE49-F238E27FC236}">
                <a16:creationId xmlns:a16="http://schemas.microsoft.com/office/drawing/2014/main" id="{FE2487AC-89DB-E828-05F4-190A4F54DC16}"/>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
        <p:nvSpPr>
          <p:cNvPr id="9" name="Title 1">
            <a:extLst>
              <a:ext uri="{FF2B5EF4-FFF2-40B4-BE49-F238E27FC236}">
                <a16:creationId xmlns:a16="http://schemas.microsoft.com/office/drawing/2014/main" id="{AA6ECE08-A395-BB45-2DC8-FDB2E6F87674}"/>
              </a:ext>
            </a:extLst>
          </p:cNvPr>
          <p:cNvSpPr txBox="1">
            <a:spLocks/>
          </p:cNvSpPr>
          <p:nvPr/>
        </p:nvSpPr>
        <p:spPr>
          <a:xfrm>
            <a:off x="381000" y="2391246"/>
            <a:ext cx="9144000" cy="1188200"/>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予選審査と同一の項目です。予選審査時のご提案内容と同様でも構いませんが、必要に応じて修正することも可能です。</a:t>
            </a:r>
            <a:endParaRPr lang="en-US" altLang="ja-JP" sz="1600">
              <a:solidFill>
                <a:schemeClr val="accent1"/>
              </a:solidFill>
            </a:endParaRPr>
          </a:p>
          <a:p>
            <a:r>
              <a:rPr lang="ja-JP" altLang="en-US" sz="1600">
                <a:solidFill>
                  <a:schemeClr val="accent1"/>
                </a:solidFill>
              </a:rPr>
              <a:t>本選では「</a:t>
            </a:r>
            <a:r>
              <a:rPr lang="en-US" altLang="ja-JP" sz="1600">
                <a:solidFill>
                  <a:schemeClr val="accent1"/>
                </a:solidFill>
              </a:rPr>
              <a:t>12</a:t>
            </a:r>
            <a:r>
              <a:rPr lang="ja-JP" altLang="en-US" sz="1600">
                <a:solidFill>
                  <a:schemeClr val="accent1"/>
                </a:solidFill>
              </a:rPr>
              <a:t>．新市場開拓の実現性について」にて市場波及効果を論じていただきますので、その起点として説明してください。</a:t>
            </a:r>
            <a:endParaRPr lang="en-US" altLang="ja-JP" sz="1600">
              <a:solidFill>
                <a:schemeClr val="accent1"/>
              </a:solidFill>
            </a:endParaRPr>
          </a:p>
        </p:txBody>
      </p:sp>
    </p:spTree>
    <p:extLst>
      <p:ext uri="{BB962C8B-B14F-4D97-AF65-F5344CB8AC3E}">
        <p14:creationId xmlns:p14="http://schemas.microsoft.com/office/powerpoint/2010/main" val="1202133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9C87A-EBB2-CB5B-C380-1BAB57E7E6E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31DF03C-FA56-2AC1-882A-337E5039D21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A31DF03C-FA56-2AC1-882A-337E5039D21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0CB64934-0926-ED07-A0A3-46FB3E283689}"/>
              </a:ext>
            </a:extLst>
          </p:cNvPr>
          <p:cNvSpPr>
            <a:spLocks noGrp="1"/>
          </p:cNvSpPr>
          <p:nvPr>
            <p:ph type="title"/>
          </p:nvPr>
        </p:nvSpPr>
        <p:spPr>
          <a:xfrm>
            <a:off x="206805" y="62294"/>
            <a:ext cx="8140241" cy="691120"/>
          </a:xfrm>
        </p:spPr>
        <p:txBody>
          <a:bodyPr vert="horz" lIns="91440" tIns="45720" rIns="91440" bIns="45720" rtlCol="0" anchor="ctr">
            <a:normAutofit/>
          </a:bodyPr>
          <a:lstStyle/>
          <a:p>
            <a:r>
              <a:rPr lang="en-US" altLang="ja-JP" sz="2200">
                <a:solidFill>
                  <a:schemeClr val="tx1"/>
                </a:solidFill>
              </a:rPr>
              <a:t>5</a:t>
            </a:r>
            <a:r>
              <a:rPr lang="ja-JP" altLang="en-US" sz="2200">
                <a:solidFill>
                  <a:schemeClr val="tx1"/>
                </a:solidFill>
              </a:rPr>
              <a:t>．ソリューション研究開発およびアウトカム評価の実施計画</a:t>
            </a:r>
          </a:p>
        </p:txBody>
      </p:sp>
      <p:sp>
        <p:nvSpPr>
          <p:cNvPr id="4" name="スライド番号プレースホルダー 3">
            <a:extLst>
              <a:ext uri="{FF2B5EF4-FFF2-40B4-BE49-F238E27FC236}">
                <a16:creationId xmlns:a16="http://schemas.microsoft.com/office/drawing/2014/main" id="{F58BAC40-D52B-A865-621A-EE566A8AD90B}"/>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17</a:t>
            </a:fld>
            <a:endParaRPr lang="ja-JP" altLang="en-US"/>
          </a:p>
        </p:txBody>
      </p:sp>
      <p:sp>
        <p:nvSpPr>
          <p:cNvPr id="6" name="テキスト ボックス 5">
            <a:extLst>
              <a:ext uri="{FF2B5EF4-FFF2-40B4-BE49-F238E27FC236}">
                <a16:creationId xmlns:a16="http://schemas.microsoft.com/office/drawing/2014/main" id="{C165583D-0AC6-D0A2-F66F-9D0F9AEB1F1E}"/>
              </a:ext>
            </a:extLst>
          </p:cNvPr>
          <p:cNvSpPr txBox="1"/>
          <p:nvPr/>
        </p:nvSpPr>
        <p:spPr>
          <a:xfrm>
            <a:off x="363823" y="1140483"/>
            <a:ext cx="9158750" cy="1785104"/>
          </a:xfrm>
          <a:prstGeom prst="rect">
            <a:avLst/>
          </a:prstGeom>
          <a:noFill/>
        </p:spPr>
        <p:txBody>
          <a:bodyPr wrap="square">
            <a:spAutoFit/>
          </a:bodyPr>
          <a:lstStyle/>
          <a:p>
            <a:r>
              <a:rPr lang="ja-JP" altLang="en-US" sz="1100">
                <a:solidFill>
                  <a:schemeClr val="accent1"/>
                </a:solidFill>
              </a:rPr>
              <a:t>ソリューション研究開発およびアウトカム評価の実施計画について、記載してください。</a:t>
            </a:r>
          </a:p>
          <a:p>
            <a:endParaRPr lang="ja-JP" altLang="en-US" sz="1100">
              <a:solidFill>
                <a:schemeClr val="accent1"/>
              </a:solidFill>
            </a:endParaRPr>
          </a:p>
          <a:p>
            <a:r>
              <a:rPr lang="ja-JP" altLang="en-US" sz="1100">
                <a:solidFill>
                  <a:schemeClr val="accent1"/>
                </a:solidFill>
              </a:rPr>
              <a:t>どのようなソリューション研究開発を計画しているか（例：プロダクトの開発、</a:t>
            </a:r>
            <a:r>
              <a:rPr lang="en-US" altLang="ja-JP" sz="1100">
                <a:solidFill>
                  <a:schemeClr val="accent1"/>
                </a:solidFill>
              </a:rPr>
              <a:t>PoC</a:t>
            </a:r>
            <a:r>
              <a:rPr lang="ja-JP" altLang="en-US" sz="1100">
                <a:solidFill>
                  <a:schemeClr val="accent1"/>
                </a:solidFill>
              </a:rPr>
              <a:t>の実施など）、研究デザイン（計測条件、解析フロー）、スケジュール、ソリューションのアルゴリズム案などについてご記載ください。</a:t>
            </a:r>
          </a:p>
          <a:p>
            <a:endParaRPr lang="ja-JP" altLang="en-US" sz="1100">
              <a:solidFill>
                <a:schemeClr val="accent1"/>
              </a:solidFill>
            </a:endParaRPr>
          </a:p>
          <a:p>
            <a:r>
              <a:rPr lang="ja-JP" altLang="en-US" sz="1100">
                <a:solidFill>
                  <a:schemeClr val="accent1"/>
                </a:solidFill>
              </a:rPr>
              <a:t>また、提案するソリューションを活用することで得られるアウトカム評価の実施方法についてご記載ください。</a:t>
            </a:r>
          </a:p>
          <a:p>
            <a:r>
              <a:rPr lang="en-US" altLang="ja-JP" sz="1100">
                <a:solidFill>
                  <a:schemeClr val="accent1"/>
                </a:solidFill>
              </a:rPr>
              <a:t>※</a:t>
            </a:r>
            <a:r>
              <a:rPr lang="ja-JP" altLang="en-US" sz="1100">
                <a:solidFill>
                  <a:schemeClr val="accent1"/>
                </a:solidFill>
              </a:rPr>
              <a:t>集中力が向上等の脳由来関連指標に関する議論に留めず、ユーザーの実際の購買につながる提供価値（例えば、アプリケーションを利用することで成績が向上する、等）をどのように定量的に評価するか示していただきます。（別紙：ルールブック </a:t>
            </a:r>
            <a:r>
              <a:rPr lang="en-US" altLang="ja-JP" sz="1100">
                <a:solidFill>
                  <a:schemeClr val="accent1"/>
                </a:solidFill>
              </a:rPr>
              <a:t>p.3</a:t>
            </a:r>
            <a:r>
              <a:rPr lang="ja-JP" altLang="en-US" sz="1100">
                <a:solidFill>
                  <a:schemeClr val="accent1"/>
                </a:solidFill>
              </a:rPr>
              <a:t>参照）</a:t>
            </a:r>
          </a:p>
          <a:p>
            <a:endParaRPr lang="ja-JP" altLang="en-US" sz="1100">
              <a:solidFill>
                <a:schemeClr val="accent1"/>
              </a:solidFill>
            </a:endParaRPr>
          </a:p>
          <a:p>
            <a:r>
              <a:rPr lang="ja-JP" altLang="en-US" sz="1100">
                <a:solidFill>
                  <a:schemeClr val="accent1"/>
                </a:solidFill>
              </a:rPr>
              <a:t>最大５スライド以内に収めてください。</a:t>
            </a:r>
          </a:p>
        </p:txBody>
      </p:sp>
      <p:sp>
        <p:nvSpPr>
          <p:cNvPr id="8" name="Rectangle 16">
            <a:extLst>
              <a:ext uri="{FF2B5EF4-FFF2-40B4-BE49-F238E27FC236}">
                <a16:creationId xmlns:a16="http://schemas.microsoft.com/office/drawing/2014/main" id="{E83B8E58-E93D-97D5-B104-FF0D4F25E84A}"/>
              </a:ext>
            </a:extLst>
          </p:cNvPr>
          <p:cNvSpPr/>
          <p:nvPr/>
        </p:nvSpPr>
        <p:spPr>
          <a:xfrm>
            <a:off x="206805" y="6492874"/>
            <a:ext cx="9251702" cy="365125"/>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懸賞広告との合致性、 </a:t>
            </a:r>
            <a:r>
              <a:rPr lang="zh-TW" altLang="en-US" sz="1200">
                <a:solidFill>
                  <a:schemeClr val="tx1"/>
                </a:solidFill>
                <a:latin typeface="Trebuchet MS" panose="020B0603020202020204" pitchFamily="34" charset="0"/>
                <a:ea typeface="Meiryo UI" panose="020B0604030504040204" pitchFamily="50" charset="-128"/>
              </a:rPr>
              <a:t>新市場創出効果</a:t>
            </a:r>
            <a:r>
              <a:rPr lang="ja-JP" altLang="en-US" sz="1200">
                <a:solidFill>
                  <a:schemeClr val="tx1"/>
                </a:solidFill>
                <a:latin typeface="Trebuchet MS" panose="020B0603020202020204" pitchFamily="34" charset="0"/>
                <a:ea typeface="Meiryo UI" panose="020B0604030504040204" pitchFamily="50" charset="-128"/>
              </a:rPr>
              <a:t>、 研究開発計画の信頼性、</a:t>
            </a:r>
            <a:r>
              <a:rPr lang="zh-TW" altLang="en-US" sz="1200">
                <a:solidFill>
                  <a:schemeClr val="tx1"/>
                </a:solidFill>
                <a:latin typeface="Trebuchet MS" panose="020B0603020202020204" pitchFamily="34" charset="0"/>
                <a:ea typeface="Meiryo UI" panose="020B0604030504040204" pitchFamily="50" charset="-128"/>
              </a:rPr>
              <a:t> 研究開発実現性</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7" name="テキスト ボックス 6">
            <a:extLst>
              <a:ext uri="{FF2B5EF4-FFF2-40B4-BE49-F238E27FC236}">
                <a16:creationId xmlns:a16="http://schemas.microsoft.com/office/drawing/2014/main" id="{7265339F-6DB0-0822-D4D0-0C9479394F0C}"/>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
        <p:nvSpPr>
          <p:cNvPr id="5" name="Title 1">
            <a:extLst>
              <a:ext uri="{FF2B5EF4-FFF2-40B4-BE49-F238E27FC236}">
                <a16:creationId xmlns:a16="http://schemas.microsoft.com/office/drawing/2014/main" id="{69AEA6B4-31A8-CFF8-BF6C-BD3D688B7D3C}"/>
              </a:ext>
            </a:extLst>
          </p:cNvPr>
          <p:cNvSpPr txBox="1">
            <a:spLocks/>
          </p:cNvSpPr>
          <p:nvPr/>
        </p:nvSpPr>
        <p:spPr>
          <a:xfrm>
            <a:off x="381000" y="3037863"/>
            <a:ext cx="9144000" cy="782273"/>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予選審査と同一の項目です。予選審査時のご提案内容と同様でも構いませんが、必要に応じて修正することも可能です。</a:t>
            </a:r>
            <a:endParaRPr lang="en-US" altLang="ja-JP" sz="1600">
              <a:solidFill>
                <a:schemeClr val="accent1"/>
              </a:solidFill>
            </a:endParaRPr>
          </a:p>
        </p:txBody>
      </p:sp>
    </p:spTree>
    <p:extLst>
      <p:ext uri="{BB962C8B-B14F-4D97-AF65-F5344CB8AC3E}">
        <p14:creationId xmlns:p14="http://schemas.microsoft.com/office/powerpoint/2010/main" val="3992757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ACE58-DA6A-943C-92E7-8AB38489B9D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2A59261-5166-3217-5535-7DA12AED776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39" imgH="639" progId="TCLayout.ActiveDocument.1">
                  <p:embed/>
                </p:oleObj>
              </mc:Choice>
              <mc:Fallback>
                <p:oleObj name="think-cellスライド" r:id="rId4" imgW="639" imgH="639" progId="TCLayout.ActiveDocument.1">
                  <p:embed/>
                  <p:pic>
                    <p:nvPicPr>
                      <p:cNvPr id="2" name="think-cell data - do not delete" hidden="1">
                        <a:extLst>
                          <a:ext uri="{FF2B5EF4-FFF2-40B4-BE49-F238E27FC236}">
                            <a16:creationId xmlns:a16="http://schemas.microsoft.com/office/drawing/2014/main" id="{C2A59261-5166-3217-5535-7DA12AED776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91E91A1F-A607-E700-A0F5-5FD529C8DEAA}"/>
              </a:ext>
            </a:extLst>
          </p:cNvPr>
          <p:cNvSpPr>
            <a:spLocks noGrp="1"/>
          </p:cNvSpPr>
          <p:nvPr>
            <p:ph type="title"/>
          </p:nvPr>
        </p:nvSpPr>
        <p:spPr/>
        <p:txBody>
          <a:bodyPr vert="horz" lIns="91440" tIns="45720" rIns="91440" bIns="45720" rtlCol="0" anchor="ctr">
            <a:normAutofit/>
          </a:bodyPr>
          <a:lstStyle/>
          <a:p>
            <a:r>
              <a:rPr lang="en-US" altLang="ja-JP">
                <a:solidFill>
                  <a:schemeClr val="tx1"/>
                </a:solidFill>
              </a:rPr>
              <a:t>6</a:t>
            </a:r>
            <a:r>
              <a:rPr lang="ja-JP" altLang="en-US">
                <a:solidFill>
                  <a:schemeClr val="tx1"/>
                </a:solidFill>
              </a:rPr>
              <a:t>．コンプライアンス体制に関する対応状況</a:t>
            </a:r>
          </a:p>
        </p:txBody>
      </p:sp>
      <p:sp>
        <p:nvSpPr>
          <p:cNvPr id="4" name="スライド番号プレースホルダー 3">
            <a:extLst>
              <a:ext uri="{FF2B5EF4-FFF2-40B4-BE49-F238E27FC236}">
                <a16:creationId xmlns:a16="http://schemas.microsoft.com/office/drawing/2014/main" id="{01C817E3-CFF3-E14D-4884-BB9CE1F30857}"/>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18</a:t>
            </a:fld>
            <a:endParaRPr lang="ja-JP" altLang="en-US"/>
          </a:p>
        </p:txBody>
      </p:sp>
      <p:sp>
        <p:nvSpPr>
          <p:cNvPr id="6" name="テキスト ボックス 5">
            <a:extLst>
              <a:ext uri="{FF2B5EF4-FFF2-40B4-BE49-F238E27FC236}">
                <a16:creationId xmlns:a16="http://schemas.microsoft.com/office/drawing/2014/main" id="{90441A28-4C5B-8162-0905-99A86BA69082}"/>
              </a:ext>
            </a:extLst>
          </p:cNvPr>
          <p:cNvSpPr txBox="1"/>
          <p:nvPr/>
        </p:nvSpPr>
        <p:spPr>
          <a:xfrm>
            <a:off x="363823" y="1140483"/>
            <a:ext cx="9039831" cy="2800767"/>
          </a:xfrm>
          <a:prstGeom prst="rect">
            <a:avLst/>
          </a:prstGeom>
          <a:noFill/>
        </p:spPr>
        <p:txBody>
          <a:bodyPr wrap="square">
            <a:spAutoFit/>
          </a:bodyPr>
          <a:lstStyle/>
          <a:p>
            <a:r>
              <a:rPr lang="ja-JP" altLang="en-US" sz="1100">
                <a:solidFill>
                  <a:schemeClr val="accent1"/>
                </a:solidFill>
              </a:rPr>
              <a:t>提案するソリューションのコンプライアンス体制（倫理審査委員会・個人情報保護と自己決定への配慮する体制・各所法規制）への対応状況を記載してください。</a:t>
            </a:r>
            <a:endParaRPr lang="en-US" altLang="ja-JP" sz="1100">
              <a:solidFill>
                <a:schemeClr val="accent1"/>
              </a:solidFill>
            </a:endParaRPr>
          </a:p>
          <a:p>
            <a:br>
              <a:rPr lang="en-US" altLang="ja-JP" sz="1100">
                <a:solidFill>
                  <a:schemeClr val="accent1"/>
                </a:solidFill>
              </a:rPr>
            </a:br>
            <a:r>
              <a:rPr lang="en-US" altLang="ja-JP" sz="1100">
                <a:solidFill>
                  <a:schemeClr val="accent1"/>
                </a:solidFill>
              </a:rPr>
              <a:t>【</a:t>
            </a:r>
            <a:r>
              <a:rPr lang="ja-JP" altLang="en-US" sz="1100">
                <a:solidFill>
                  <a:schemeClr val="accent1"/>
                </a:solidFill>
              </a:rPr>
              <a:t>記載する項目</a:t>
            </a:r>
            <a:r>
              <a:rPr lang="en-US" altLang="ja-JP" sz="1100">
                <a:solidFill>
                  <a:schemeClr val="accent1"/>
                </a:solidFill>
              </a:rPr>
              <a:t>】</a:t>
            </a:r>
          </a:p>
          <a:p>
            <a:r>
              <a:rPr lang="ja-JP" altLang="en-US" sz="1100">
                <a:solidFill>
                  <a:schemeClr val="accent1"/>
                </a:solidFill>
              </a:rPr>
              <a:t>・倫理委員会への相談：有・無　</a:t>
            </a:r>
            <a:r>
              <a:rPr lang="en-US" altLang="ja-JP" sz="1100">
                <a:solidFill>
                  <a:schemeClr val="accent1"/>
                </a:solidFill>
              </a:rPr>
              <a:t>※</a:t>
            </a:r>
            <a:r>
              <a:rPr lang="ja-JP" altLang="en-US" sz="1100">
                <a:solidFill>
                  <a:schemeClr val="accent1"/>
                </a:solidFill>
              </a:rPr>
              <a:t>文部科学省・厚労省等の基準に準拠している倫理委員会であることを前提とします</a:t>
            </a:r>
            <a:endParaRPr lang="en-US" altLang="ja-JP" sz="1100">
              <a:solidFill>
                <a:schemeClr val="accent1"/>
              </a:solidFill>
            </a:endParaRPr>
          </a:p>
          <a:p>
            <a:r>
              <a:rPr lang="ja-JP" altLang="en-US" sz="1100">
                <a:solidFill>
                  <a:schemeClr val="accent1"/>
                </a:solidFill>
              </a:rPr>
              <a:t>・倫理審査委員会体制　</a:t>
            </a:r>
            <a:r>
              <a:rPr lang="en-US" altLang="ja-JP" sz="1100">
                <a:solidFill>
                  <a:schemeClr val="accent1"/>
                </a:solidFill>
              </a:rPr>
              <a:t>※</a:t>
            </a:r>
            <a:r>
              <a:rPr lang="ja-JP" altLang="en-US" sz="1100">
                <a:solidFill>
                  <a:schemeClr val="accent1"/>
                </a:solidFill>
              </a:rPr>
              <a:t>倫理審査委員会名と担当委員及び委員長の氏名と所属を明示してください</a:t>
            </a:r>
            <a:br>
              <a:rPr lang="en-US" altLang="ja-JP" sz="1100">
                <a:solidFill>
                  <a:schemeClr val="accent1"/>
                </a:solidFill>
              </a:rPr>
            </a:br>
            <a:r>
              <a:rPr lang="ja-JP" altLang="en-US" sz="1100">
                <a:solidFill>
                  <a:schemeClr val="accent1"/>
                </a:solidFill>
              </a:rPr>
              <a:t>・プライバシーと自己決定権等の配慮のための取り組み</a:t>
            </a:r>
            <a:br>
              <a:rPr lang="en-US" altLang="ja-JP" sz="1100">
                <a:solidFill>
                  <a:schemeClr val="accent1"/>
                </a:solidFill>
              </a:rPr>
            </a:br>
            <a:r>
              <a:rPr lang="ja-JP" altLang="en-US" sz="1100">
                <a:solidFill>
                  <a:schemeClr val="accent1"/>
                </a:solidFill>
              </a:rPr>
              <a:t>・各所法規制の取り組み</a:t>
            </a:r>
            <a:endParaRPr lang="en-US" altLang="ja-JP" sz="1100">
              <a:solidFill>
                <a:schemeClr val="accent1"/>
              </a:solidFill>
            </a:endParaRPr>
          </a:p>
          <a:p>
            <a:r>
              <a:rPr lang="ja-JP" altLang="en-US" sz="1100">
                <a:solidFill>
                  <a:schemeClr val="accent1"/>
                </a:solidFill>
              </a:rPr>
              <a:t>・ヘルシンキ宣言に則って研究活動を実施した宣誓書</a:t>
            </a:r>
            <a:br>
              <a:rPr lang="en-US" altLang="ja-JP" sz="1100">
                <a:solidFill>
                  <a:schemeClr val="accent1"/>
                </a:solidFill>
              </a:rPr>
            </a:br>
            <a:endParaRPr lang="en-US" altLang="ja-JP" sz="1100">
              <a:solidFill>
                <a:schemeClr val="accent1"/>
              </a:solidFill>
            </a:endParaRPr>
          </a:p>
          <a:p>
            <a:r>
              <a:rPr lang="ja-JP" altLang="en-US" sz="1100">
                <a:solidFill>
                  <a:schemeClr val="accent1"/>
                </a:solidFill>
              </a:rPr>
              <a:t>本選時倫理審査の承認を示す証憑またはヘルシンキ宣言に則って研究を実施した宣誓書を提出していただきます。</a:t>
            </a:r>
          </a:p>
          <a:p>
            <a:r>
              <a:rPr lang="ja-JP" altLang="en-US" sz="1100">
                <a:solidFill>
                  <a:schemeClr val="accent1"/>
                </a:solidFill>
              </a:rPr>
              <a:t>最大１スライド以内に収めてください</a:t>
            </a:r>
          </a:p>
          <a:p>
            <a:endParaRPr lang="ja-JP" altLang="en-US" sz="1100">
              <a:solidFill>
                <a:schemeClr val="accent1"/>
              </a:solidFill>
            </a:endParaRPr>
          </a:p>
          <a:p>
            <a:r>
              <a:rPr lang="en-US" altLang="ja-JP" sz="1100">
                <a:solidFill>
                  <a:schemeClr val="accent1"/>
                </a:solidFill>
              </a:rPr>
              <a:t>※</a:t>
            </a:r>
            <a:r>
              <a:rPr lang="ja-JP" altLang="en-US" sz="1100">
                <a:solidFill>
                  <a:schemeClr val="accent1"/>
                </a:solidFill>
              </a:rPr>
              <a:t>参考：生命倫理・安全に対する取組：文部科学省（</a:t>
            </a:r>
            <a:r>
              <a:rPr lang="en-US" altLang="ja-JP" sz="1100">
                <a:solidFill>
                  <a:schemeClr val="accent1"/>
                </a:solidFill>
              </a:rPr>
              <a:t>https://www.mext.go.jp/a_menu/lifescience/bioethics/mext_02626.html</a:t>
            </a:r>
            <a:r>
              <a:rPr lang="ja-JP" altLang="en-US" sz="1100">
                <a:solidFill>
                  <a:schemeClr val="accent1"/>
                </a:solidFill>
              </a:rPr>
              <a:t>）、研究に関する指針について ｜厚生労働省（</a:t>
            </a:r>
            <a:r>
              <a:rPr lang="en-US" altLang="ja-JP" sz="1100">
                <a:solidFill>
                  <a:schemeClr val="accent1"/>
                </a:solidFill>
              </a:rPr>
              <a:t>https://www.mhlw.go.jp/stf/seisakunitsuite/bunya/hokabunya/kenkyujigyou/i-kenkyu/index.html</a:t>
            </a:r>
            <a:r>
              <a:rPr lang="ja-JP" altLang="en-US" sz="1100">
                <a:solidFill>
                  <a:schemeClr val="accent1"/>
                </a:solidFill>
              </a:rPr>
              <a:t>）</a:t>
            </a:r>
          </a:p>
        </p:txBody>
      </p:sp>
      <p:sp>
        <p:nvSpPr>
          <p:cNvPr id="7" name="Rectangle 16">
            <a:extLst>
              <a:ext uri="{FF2B5EF4-FFF2-40B4-BE49-F238E27FC236}">
                <a16:creationId xmlns:a16="http://schemas.microsoft.com/office/drawing/2014/main" id="{FA087559-8A49-DDBB-B42F-73DD7A916EFE}"/>
              </a:ext>
            </a:extLst>
          </p:cNvPr>
          <p:cNvSpPr/>
          <p:nvPr/>
        </p:nvSpPr>
        <p:spPr>
          <a:xfrm>
            <a:off x="206805" y="6492875"/>
            <a:ext cx="9251702" cy="365125"/>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懸賞広告との合致性、 実行体制・遂行能力</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5" name="Title 1">
            <a:extLst>
              <a:ext uri="{FF2B5EF4-FFF2-40B4-BE49-F238E27FC236}">
                <a16:creationId xmlns:a16="http://schemas.microsoft.com/office/drawing/2014/main" id="{6CC42D86-D66F-9E3C-34AD-6E2E7290846C}"/>
              </a:ext>
            </a:extLst>
          </p:cNvPr>
          <p:cNvSpPr txBox="1">
            <a:spLocks/>
          </p:cNvSpPr>
          <p:nvPr/>
        </p:nvSpPr>
        <p:spPr>
          <a:xfrm>
            <a:off x="381000" y="4148551"/>
            <a:ext cx="9144000" cy="1435477"/>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予選審査と同じ項目ですが、予選審査で提案していただいた内容から事業終了後以降のコンプライアンス体制への対応状況も含めた内容に修正してください。</a:t>
            </a:r>
            <a:endParaRPr lang="en-US" altLang="ja-JP" sz="1600">
              <a:solidFill>
                <a:schemeClr val="accent1"/>
              </a:solidFill>
            </a:endParaRPr>
          </a:p>
          <a:p>
            <a:r>
              <a:rPr lang="ja-JP" altLang="en-US" sz="1600">
                <a:solidFill>
                  <a:schemeClr val="accent1"/>
                </a:solidFill>
              </a:rPr>
              <a:t>また、「青文字で記載している</a:t>
            </a:r>
            <a:r>
              <a:rPr lang="en-US" altLang="ja-JP" sz="1600">
                <a:solidFill>
                  <a:schemeClr val="accent1"/>
                </a:solidFill>
              </a:rPr>
              <a:t>【</a:t>
            </a:r>
            <a:r>
              <a:rPr lang="ja-JP" altLang="en-US" sz="1600">
                <a:solidFill>
                  <a:schemeClr val="accent1"/>
                </a:solidFill>
              </a:rPr>
              <a:t>記載する項目</a:t>
            </a:r>
            <a:r>
              <a:rPr lang="en-US" altLang="ja-JP" sz="1600">
                <a:solidFill>
                  <a:schemeClr val="accent1"/>
                </a:solidFill>
              </a:rPr>
              <a:t>】</a:t>
            </a:r>
            <a:r>
              <a:rPr lang="ja-JP" altLang="en-US" sz="1600">
                <a:solidFill>
                  <a:schemeClr val="accent1"/>
                </a:solidFill>
              </a:rPr>
              <a:t>について」必須でご回答ください。</a:t>
            </a:r>
            <a:endParaRPr lang="en-US" altLang="ja-JP" sz="1600">
              <a:solidFill>
                <a:schemeClr val="accent1"/>
              </a:solidFill>
            </a:endParaRPr>
          </a:p>
          <a:p>
            <a:r>
              <a:rPr lang="ja-JP" altLang="en-US" sz="1600">
                <a:solidFill>
                  <a:schemeClr val="accent1"/>
                </a:solidFill>
              </a:rPr>
              <a:t>別途、倫理審査の承認を示す証憑またはヘルシンキ宣言に則って研究を実施した宣誓書を提出していただきます。</a:t>
            </a:r>
            <a:endParaRPr lang="en-US" altLang="ja-JP" sz="1600">
              <a:solidFill>
                <a:schemeClr val="accent1"/>
              </a:solidFill>
            </a:endParaRPr>
          </a:p>
        </p:txBody>
      </p:sp>
      <p:sp>
        <p:nvSpPr>
          <p:cNvPr id="8" name="テキスト ボックス 7">
            <a:extLst>
              <a:ext uri="{FF2B5EF4-FFF2-40B4-BE49-F238E27FC236}">
                <a16:creationId xmlns:a16="http://schemas.microsoft.com/office/drawing/2014/main" id="{2A2A2BED-FBBA-C2D4-C209-AB8188D33278}"/>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Tree>
    <p:extLst>
      <p:ext uri="{BB962C8B-B14F-4D97-AF65-F5344CB8AC3E}">
        <p14:creationId xmlns:p14="http://schemas.microsoft.com/office/powerpoint/2010/main" val="3033326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45FEA-0AB0-A85D-218E-FB149EBE722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299D870-0114-0A81-21AE-370EC40B45CE}"/>
              </a:ext>
            </a:extLst>
          </p:cNvPr>
          <p:cNvGraphicFramePr>
            <a:graphicFrameLocks/>
          </p:cNvGraphicFramePr>
          <p:nvPr>
            <p:custDataLst>
              <p:tags r:id="rId1"/>
            </p:custDataLst>
            <p:extLst>
              <p:ext uri="{D42A27DB-BD31-4B8C-83A1-F6EECF244321}">
                <p14:modId xmlns:p14="http://schemas.microsoft.com/office/powerpoint/2010/main" val="3401477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D299D870-0114-0A81-21AE-370EC40B45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1201CFEB-D474-4797-D594-A7DE1AFAA96B}"/>
              </a:ext>
            </a:extLst>
          </p:cNvPr>
          <p:cNvSpPr>
            <a:spLocks noGrp="1"/>
          </p:cNvSpPr>
          <p:nvPr>
            <p:ph type="title"/>
          </p:nvPr>
        </p:nvSpPr>
        <p:spPr/>
        <p:txBody>
          <a:bodyPr vert="horz" lIns="91440" tIns="45720" rIns="91440" bIns="45720" rtlCol="0" anchor="ctr">
            <a:normAutofit/>
          </a:bodyPr>
          <a:lstStyle/>
          <a:p>
            <a:r>
              <a:rPr lang="en-US" altLang="ja-JP">
                <a:solidFill>
                  <a:schemeClr val="tx1"/>
                </a:solidFill>
              </a:rPr>
              <a:t>7</a:t>
            </a:r>
            <a:r>
              <a:rPr lang="ja-JP" altLang="en-US">
                <a:solidFill>
                  <a:schemeClr val="tx1"/>
                </a:solidFill>
              </a:rPr>
              <a:t>．本提案で</a:t>
            </a:r>
            <a:r>
              <a:rPr lang="ja-JP" altLang="ja-JP">
                <a:solidFill>
                  <a:schemeClr val="tx1"/>
                </a:solidFill>
              </a:rPr>
              <a:t>取り扱う脳由来信号</a:t>
            </a:r>
            <a:r>
              <a:rPr lang="ja-JP" altLang="en-US">
                <a:solidFill>
                  <a:schemeClr val="tx1"/>
                </a:solidFill>
              </a:rPr>
              <a:t>の説明</a:t>
            </a:r>
          </a:p>
        </p:txBody>
      </p:sp>
      <p:sp>
        <p:nvSpPr>
          <p:cNvPr id="4" name="スライド番号プレースホルダー 3">
            <a:extLst>
              <a:ext uri="{FF2B5EF4-FFF2-40B4-BE49-F238E27FC236}">
                <a16:creationId xmlns:a16="http://schemas.microsoft.com/office/drawing/2014/main" id="{35DE6A8B-0F01-FCD1-FEE9-D728F82D8CD8}"/>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19</a:t>
            </a:fld>
            <a:endParaRPr lang="ja-JP" altLang="en-US"/>
          </a:p>
        </p:txBody>
      </p:sp>
      <p:sp>
        <p:nvSpPr>
          <p:cNvPr id="6" name="テキスト ボックス 5">
            <a:extLst>
              <a:ext uri="{FF2B5EF4-FFF2-40B4-BE49-F238E27FC236}">
                <a16:creationId xmlns:a16="http://schemas.microsoft.com/office/drawing/2014/main" id="{7081F5AD-C8D5-0F1E-6ED0-577D7C4948C0}"/>
              </a:ext>
            </a:extLst>
          </p:cNvPr>
          <p:cNvSpPr txBox="1"/>
          <p:nvPr/>
        </p:nvSpPr>
        <p:spPr>
          <a:xfrm>
            <a:off x="363823" y="1140483"/>
            <a:ext cx="9094684" cy="769441"/>
          </a:xfrm>
          <a:prstGeom prst="rect">
            <a:avLst/>
          </a:prstGeom>
          <a:noFill/>
        </p:spPr>
        <p:txBody>
          <a:bodyPr wrap="square" lIns="91440" tIns="45720" rIns="91440" bIns="45720" anchor="t">
            <a:spAutoFit/>
          </a:bodyPr>
          <a:lstStyle/>
          <a:p>
            <a:r>
              <a:rPr lang="ja-JP" altLang="en-US" sz="1100">
                <a:solidFill>
                  <a:schemeClr val="accent1"/>
                </a:solidFill>
              </a:rPr>
              <a:t>本提案で利用予定の計測デバイス（ハードウェア・ミドルウェア）に関して、脳に由来する生体情報が得られることや当該情報が信頼にたる品質であること等を説明してください。（ルールブック </a:t>
            </a:r>
            <a:r>
              <a:rPr lang="en-US" altLang="ja-JP" sz="1100">
                <a:solidFill>
                  <a:schemeClr val="accent1"/>
                </a:solidFill>
              </a:rPr>
              <a:t>p.4, 5</a:t>
            </a:r>
            <a:r>
              <a:rPr lang="ja-JP" altLang="en-US" sz="1100">
                <a:solidFill>
                  <a:schemeClr val="accent1"/>
                </a:solidFill>
              </a:rPr>
              <a:t>参照）</a:t>
            </a:r>
            <a:endParaRPr lang="en-US" altLang="ja-JP" sz="1100">
              <a:solidFill>
                <a:schemeClr val="accent1"/>
              </a:solidFill>
            </a:endParaRPr>
          </a:p>
          <a:p>
            <a:endParaRPr lang="en-US" altLang="ja-JP" sz="1100">
              <a:solidFill>
                <a:schemeClr val="accent1"/>
              </a:solidFill>
            </a:endParaRPr>
          </a:p>
          <a:p>
            <a:r>
              <a:rPr lang="ja-JP" altLang="en-US" sz="1100">
                <a:solidFill>
                  <a:schemeClr val="accent1"/>
                </a:solidFill>
              </a:rPr>
              <a:t>最大３スライド以内に収めてください。</a:t>
            </a:r>
            <a:endParaRPr lang="en-US" altLang="ja-JP" sz="1100">
              <a:solidFill>
                <a:schemeClr val="accent1"/>
              </a:solidFill>
            </a:endParaRPr>
          </a:p>
        </p:txBody>
      </p:sp>
      <p:sp>
        <p:nvSpPr>
          <p:cNvPr id="5" name="Rectangle 16">
            <a:extLst>
              <a:ext uri="{FF2B5EF4-FFF2-40B4-BE49-F238E27FC236}">
                <a16:creationId xmlns:a16="http://schemas.microsoft.com/office/drawing/2014/main" id="{16FFDB62-C59A-363C-D80C-7A4F98EE74DD}"/>
              </a:ext>
            </a:extLst>
          </p:cNvPr>
          <p:cNvSpPr/>
          <p:nvPr/>
        </p:nvSpPr>
        <p:spPr>
          <a:xfrm>
            <a:off x="206805" y="6492874"/>
            <a:ext cx="9251702" cy="365125"/>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懸賞広告との合致性、</a:t>
            </a:r>
            <a:r>
              <a:rPr lang="zh-TW" altLang="en-US" sz="1200">
                <a:solidFill>
                  <a:schemeClr val="tx1"/>
                </a:solidFill>
                <a:latin typeface="Trebuchet MS" panose="020B0603020202020204" pitchFamily="34" charset="0"/>
                <a:ea typeface="Meiryo UI" panose="020B0604030504040204" pitchFamily="50" charset="-128"/>
              </a:rPr>
              <a:t> 新市場創出効果</a:t>
            </a:r>
            <a:r>
              <a:rPr lang="ja-JP" altLang="en-US" sz="1200">
                <a:solidFill>
                  <a:schemeClr val="tx1"/>
                </a:solidFill>
                <a:latin typeface="Trebuchet MS" panose="020B0603020202020204" pitchFamily="34" charset="0"/>
                <a:ea typeface="Meiryo UI" panose="020B0604030504040204" pitchFamily="50" charset="-128"/>
              </a:rPr>
              <a:t>、 研究開発計画の信頼性、 脳由来信号の科学的妥当性、</a:t>
            </a:r>
            <a:r>
              <a:rPr lang="zh-TW" altLang="en-US" sz="1200">
                <a:solidFill>
                  <a:schemeClr val="tx1"/>
                </a:solidFill>
                <a:latin typeface="Trebuchet MS" panose="020B0603020202020204" pitchFamily="34" charset="0"/>
                <a:ea typeface="Meiryo UI" panose="020B0604030504040204" pitchFamily="50" charset="-128"/>
              </a:rPr>
              <a:t> </a:t>
            </a:r>
            <a:r>
              <a:rPr lang="ja-JP" altLang="en-US" sz="1200">
                <a:solidFill>
                  <a:schemeClr val="tx1"/>
                </a:solidFill>
                <a:latin typeface="Trebuchet MS" panose="020B0603020202020204" pitchFamily="34" charset="0"/>
                <a:ea typeface="Meiryo UI" panose="020B0604030504040204" pitchFamily="50" charset="-128"/>
              </a:rPr>
              <a:t>研究開発結果における信頼性と今後の研究開発実現性</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7" name="Title 1">
            <a:extLst>
              <a:ext uri="{FF2B5EF4-FFF2-40B4-BE49-F238E27FC236}">
                <a16:creationId xmlns:a16="http://schemas.microsoft.com/office/drawing/2014/main" id="{4A2038BF-34EF-4AD1-0E9C-CA3F48FC6FAA}"/>
              </a:ext>
            </a:extLst>
          </p:cNvPr>
          <p:cNvSpPr txBox="1">
            <a:spLocks/>
          </p:cNvSpPr>
          <p:nvPr/>
        </p:nvSpPr>
        <p:spPr>
          <a:xfrm>
            <a:off x="363823" y="2192097"/>
            <a:ext cx="9144000" cy="1236904"/>
          </a:xfrm>
          <a:prstGeom prst="rect">
            <a:avLst/>
          </a:prstGeom>
          <a:solidFill>
            <a:schemeClr val="bg1"/>
          </a:solidFill>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予選審査と同じ項目となりますが、本選審査では研究開発期間中に取得した脳に由来する生体情報であること関して、科学的な信頼性を担保する説明をしてください。</a:t>
            </a:r>
            <a:endParaRPr lang="en-US" altLang="ja-JP" sz="1600">
              <a:solidFill>
                <a:schemeClr val="accent1"/>
              </a:solidFill>
            </a:endParaRPr>
          </a:p>
          <a:p>
            <a:r>
              <a:rPr lang="ja-JP" altLang="en-US" sz="1600">
                <a:solidFill>
                  <a:schemeClr val="accent1"/>
                </a:solidFill>
              </a:rPr>
              <a:t>例えば、脳波の場合、ローデータの波形、下処理後の波形・周波数帯解析、解析結果のグラフ等</a:t>
            </a:r>
            <a:r>
              <a:rPr lang="en-US" altLang="ja-JP" sz="1600">
                <a:solidFill>
                  <a:schemeClr val="accent1"/>
                </a:solidFill>
              </a:rPr>
              <a:t>3</a:t>
            </a:r>
            <a:r>
              <a:rPr lang="ja-JP" altLang="en-US" sz="1600">
                <a:solidFill>
                  <a:schemeClr val="accent1"/>
                </a:solidFill>
              </a:rPr>
              <a:t>枚程度のスクリーンショットをご用意ください。</a:t>
            </a:r>
            <a:endParaRPr lang="en-US" altLang="ja-JP" sz="1600">
              <a:solidFill>
                <a:schemeClr val="accent1"/>
              </a:solidFill>
            </a:endParaRPr>
          </a:p>
        </p:txBody>
      </p:sp>
      <p:sp>
        <p:nvSpPr>
          <p:cNvPr id="8" name="テキスト ボックス 7">
            <a:extLst>
              <a:ext uri="{FF2B5EF4-FFF2-40B4-BE49-F238E27FC236}">
                <a16:creationId xmlns:a16="http://schemas.microsoft.com/office/drawing/2014/main" id="{F99F9FBD-9249-87D6-07CC-878D9BC8858E}"/>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Tree>
    <p:extLst>
      <p:ext uri="{BB962C8B-B14F-4D97-AF65-F5344CB8AC3E}">
        <p14:creationId xmlns:p14="http://schemas.microsoft.com/office/powerpoint/2010/main" val="272015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A4E15-A4D4-546C-B793-51D33F729005}"/>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C38A5BD-41DF-5481-551F-1D67A2D3F1F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CC38A5BD-41DF-5481-551F-1D67A2D3F1F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0FA017A9-FD1C-0425-CEAF-1F920D4803C6}"/>
              </a:ext>
            </a:extLst>
          </p:cNvPr>
          <p:cNvSpPr>
            <a:spLocks noGrp="1"/>
          </p:cNvSpPr>
          <p:nvPr>
            <p:ph type="title"/>
          </p:nvPr>
        </p:nvSpPr>
        <p:spPr/>
        <p:txBody>
          <a:bodyPr vert="horz" rIns="91440">
            <a:normAutofit/>
          </a:bodyPr>
          <a:lstStyle/>
          <a:p>
            <a:r>
              <a:rPr kumimoji="1" lang="ja-JP" altLang="en-US" sz="2400">
                <a:solidFill>
                  <a:schemeClr val="tx1"/>
                </a:solidFill>
              </a:rPr>
              <a:t>本選提案書様式</a:t>
            </a:r>
            <a:r>
              <a:rPr kumimoji="1" lang="en-US" altLang="ja-JP" sz="2400">
                <a:solidFill>
                  <a:schemeClr val="tx1"/>
                </a:solidFill>
              </a:rPr>
              <a:t>(</a:t>
            </a:r>
            <a:r>
              <a:rPr lang="ja-JP" altLang="en-US" sz="2400">
                <a:solidFill>
                  <a:schemeClr val="tx1"/>
                </a:solidFill>
              </a:rPr>
              <a:t>審査用資料</a:t>
            </a:r>
            <a:r>
              <a:rPr kumimoji="1" lang="en-US" altLang="ja-JP" sz="2400">
                <a:solidFill>
                  <a:schemeClr val="tx1"/>
                </a:solidFill>
              </a:rPr>
              <a:t>)</a:t>
            </a:r>
            <a:endParaRPr kumimoji="1" lang="en-US" sz="2400">
              <a:solidFill>
                <a:schemeClr val="tx1"/>
              </a:solidFill>
            </a:endParaRPr>
          </a:p>
        </p:txBody>
      </p:sp>
      <p:sp>
        <p:nvSpPr>
          <p:cNvPr id="3" name="スライド番号プレースホルダー 2">
            <a:extLst>
              <a:ext uri="{FF2B5EF4-FFF2-40B4-BE49-F238E27FC236}">
                <a16:creationId xmlns:a16="http://schemas.microsoft.com/office/drawing/2014/main" id="{25258B31-1D7A-DC5B-2B50-3C734491BE2F}"/>
              </a:ext>
            </a:extLst>
          </p:cNvPr>
          <p:cNvSpPr>
            <a:spLocks noGrp="1"/>
          </p:cNvSpPr>
          <p:nvPr>
            <p:ph type="sldNum" sz="quarter" idx="4"/>
          </p:nvPr>
        </p:nvSpPr>
        <p:spPr/>
        <p:txBody>
          <a:bodyPr/>
          <a:lstStyle/>
          <a:p>
            <a:fld id="{652AE7A0-B274-4AD2-A86F-1F9EDE300C1C}" type="slidenum">
              <a:rPr lang="ja-JP" altLang="en-US" smtClean="0"/>
              <a:pPr/>
              <a:t>2</a:t>
            </a:fld>
            <a:endParaRPr lang="ja-JP" altLang="en-US"/>
          </a:p>
        </p:txBody>
      </p:sp>
      <p:graphicFrame>
        <p:nvGraphicFramePr>
          <p:cNvPr id="8" name="Group 155">
            <a:extLst>
              <a:ext uri="{FF2B5EF4-FFF2-40B4-BE49-F238E27FC236}">
                <a16:creationId xmlns:a16="http://schemas.microsoft.com/office/drawing/2014/main" id="{3B2E8F3F-DCD7-75D1-2F7A-5217A0ED3D21}"/>
              </a:ext>
            </a:extLst>
          </p:cNvPr>
          <p:cNvGraphicFramePr>
            <a:graphicFrameLocks/>
          </p:cNvGraphicFramePr>
          <p:nvPr>
            <p:extLst>
              <p:ext uri="{D42A27DB-BD31-4B8C-83A1-F6EECF244321}">
                <p14:modId xmlns:p14="http://schemas.microsoft.com/office/powerpoint/2010/main" val="3092175849"/>
              </p:ext>
            </p:extLst>
          </p:nvPr>
        </p:nvGraphicFramePr>
        <p:xfrm>
          <a:off x="416999" y="1101960"/>
          <a:ext cx="9231829" cy="2348342"/>
        </p:xfrm>
        <a:graphic>
          <a:graphicData uri="http://schemas.openxmlformats.org/drawingml/2006/table">
            <a:tbl>
              <a:tblPr/>
              <a:tblGrid>
                <a:gridCol w="4155001">
                  <a:extLst>
                    <a:ext uri="{9D8B030D-6E8A-4147-A177-3AD203B41FA5}">
                      <a16:colId xmlns:a16="http://schemas.microsoft.com/office/drawing/2014/main" val="20000"/>
                    </a:ext>
                  </a:extLst>
                </a:gridCol>
                <a:gridCol w="577516">
                  <a:extLst>
                    <a:ext uri="{9D8B030D-6E8A-4147-A177-3AD203B41FA5}">
                      <a16:colId xmlns:a16="http://schemas.microsoft.com/office/drawing/2014/main" val="1507723965"/>
                    </a:ext>
                  </a:extLst>
                </a:gridCol>
                <a:gridCol w="904775">
                  <a:extLst>
                    <a:ext uri="{9D8B030D-6E8A-4147-A177-3AD203B41FA5}">
                      <a16:colId xmlns:a16="http://schemas.microsoft.com/office/drawing/2014/main" val="956315223"/>
                    </a:ext>
                  </a:extLst>
                </a:gridCol>
                <a:gridCol w="981776">
                  <a:extLst>
                    <a:ext uri="{9D8B030D-6E8A-4147-A177-3AD203B41FA5}">
                      <a16:colId xmlns:a16="http://schemas.microsoft.com/office/drawing/2014/main" val="210349068"/>
                    </a:ext>
                  </a:extLst>
                </a:gridCol>
                <a:gridCol w="2612761">
                  <a:extLst>
                    <a:ext uri="{9D8B030D-6E8A-4147-A177-3AD203B41FA5}">
                      <a16:colId xmlns:a16="http://schemas.microsoft.com/office/drawing/2014/main" val="343759101"/>
                    </a:ext>
                  </a:extLst>
                </a:gridCol>
              </a:tblGrid>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en-US" altLang="ja-JP" sz="900">
                          <a:solidFill>
                            <a:srgbClr val="37373A"/>
                          </a:solidFill>
                          <a:cs typeface="+mn-cs"/>
                        </a:rPr>
                        <a:t>Ⅰ.</a:t>
                      </a:r>
                      <a:r>
                        <a:rPr kumimoji="1" lang="ja-JP" altLang="en-US" sz="900" kern="1200">
                          <a:solidFill>
                            <a:schemeClr val="tx1"/>
                          </a:solidFill>
                          <a:latin typeface="+mn-lt"/>
                          <a:ea typeface="+mn-ea"/>
                          <a:cs typeface="+mn-cs"/>
                        </a:rPr>
                        <a:t>本事業の提案内容サマリ 公開用</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j-ea"/>
                          <a:ea typeface="+mj-ea"/>
                        </a:rPr>
                        <a:t>ページ</a:t>
                      </a: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j-ea"/>
                          <a:ea typeface="+mj-ea"/>
                        </a:rPr>
                        <a:t>ページ数</a:t>
                      </a: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694633186"/>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　　</a:t>
                      </a:r>
                      <a:r>
                        <a:rPr lang="ja-JP" altLang="en-US" sz="900">
                          <a:solidFill>
                            <a:schemeClr val="tx1"/>
                          </a:solidFill>
                        </a:rPr>
                        <a:t>エグゼクティブサマリ</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p.5</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j-ea"/>
                          <a:ea typeface="+mj-ea"/>
                        </a:rPr>
                        <a:t>１枚</a:t>
                      </a: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52757737"/>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en-US" altLang="ja-JP" sz="900">
                          <a:solidFill>
                            <a:srgbClr val="37373A"/>
                          </a:solidFill>
                        </a:rPr>
                        <a:t>Ⅱ</a:t>
                      </a:r>
                      <a:r>
                        <a:rPr lang="en-US" altLang="ja-JP" sz="900">
                          <a:solidFill>
                            <a:srgbClr val="37373A"/>
                          </a:solidFill>
                          <a:cs typeface="+mn-cs"/>
                        </a:rPr>
                        <a:t>.</a:t>
                      </a:r>
                      <a:r>
                        <a:rPr lang="ja-JP" altLang="en-US" sz="900" b="0">
                          <a:solidFill>
                            <a:schemeClr val="tx1"/>
                          </a:solidFill>
                        </a:rPr>
                        <a:t>本事業の</a:t>
                      </a:r>
                      <a:r>
                        <a:rPr lang="zh-TW" altLang="en-US" sz="900" b="0">
                          <a:solidFill>
                            <a:schemeClr val="tx1"/>
                          </a:solidFill>
                        </a:rPr>
                        <a:t>提案書</a:t>
                      </a:r>
                      <a:r>
                        <a:rPr lang="en-US" altLang="ja-JP" sz="900" b="0">
                          <a:solidFill>
                            <a:srgbClr val="37373A"/>
                          </a:solidFill>
                        </a:rPr>
                        <a:t> </a:t>
                      </a:r>
                      <a:r>
                        <a:rPr lang="ja-JP" altLang="en-US" sz="900" b="0">
                          <a:solidFill>
                            <a:srgbClr val="37373A"/>
                          </a:solidFill>
                        </a:rPr>
                        <a:t>審査用資料 </a:t>
                      </a:r>
                      <a:r>
                        <a:rPr lang="ja-JP" altLang="en-US" sz="900" b="0">
                          <a:solidFill>
                            <a:srgbClr val="37373A"/>
                          </a:solidFill>
                          <a:cs typeface="+mn-cs"/>
                        </a:rPr>
                        <a:t>非公開</a:t>
                      </a:r>
                      <a:endParaRPr kumimoji="1" lang="en-US" altLang="ja-JP" sz="900" kern="1200">
                        <a:solidFill>
                          <a:schemeClr val="tx1"/>
                        </a:solidFill>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ページ</a:t>
                      </a:r>
                      <a:endParaRPr kumimoji="1" lang="en-US" altLang="ja-JP" sz="900" kern="1200">
                        <a:solidFill>
                          <a:schemeClr val="tx1"/>
                        </a:solidFill>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normalizeH="0" baseline="0">
                          <a:ln>
                            <a:noFill/>
                          </a:ln>
                          <a:solidFill>
                            <a:schemeClr val="tx1"/>
                          </a:solidFill>
                          <a:effectLst/>
                          <a:latin typeface="+mj-ea"/>
                          <a:ea typeface="+mn-ea"/>
                          <a:cs typeface="+mn-cs"/>
                        </a:rPr>
                        <a:t>ページ数</a:t>
                      </a:r>
                      <a:endParaRPr kumimoji="0" lang="en-US" altLang="ja-JP" sz="900" b="0" i="0" u="none" strike="noStrike" kern="1200" cap="none" normalizeH="0" baseline="0">
                        <a:ln>
                          <a:noFill/>
                        </a:ln>
                        <a:solidFill>
                          <a:schemeClr val="tx1"/>
                        </a:solidFill>
                        <a:effectLst/>
                        <a:latin typeface="+mj-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normalizeH="0" baseline="0">
                          <a:ln>
                            <a:noFill/>
                          </a:ln>
                          <a:solidFill>
                            <a:schemeClr val="tx1"/>
                          </a:solidFill>
                          <a:effectLst/>
                          <a:latin typeface="+mj-ea"/>
                          <a:ea typeface="+mn-ea"/>
                          <a:cs typeface="+mn-cs"/>
                        </a:rPr>
                        <a:t>評価カテゴリー</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normalizeH="0" baseline="0">
                          <a:ln>
                            <a:noFill/>
                          </a:ln>
                          <a:solidFill>
                            <a:schemeClr val="tx1"/>
                          </a:solidFill>
                          <a:effectLst/>
                          <a:latin typeface="+mj-ea"/>
                          <a:ea typeface="+mn-ea"/>
                          <a:cs typeface="+mn-cs"/>
                        </a:rPr>
                        <a:t>提案書類の主な参考箇所</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2787974032"/>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　　提案ソリューションの革新性</a:t>
                      </a:r>
                      <a:endParaRPr lang="ja-JP" altLang="en-US" sz="900">
                        <a:solidFill>
                          <a:schemeClr val="tx1"/>
                        </a:solidFill>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p.7</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b="0" i="0" u="none" strike="noStrike" kern="1200" cap="none" normalizeH="0" baseline="0">
                          <a:ln>
                            <a:noFill/>
                          </a:ln>
                          <a:solidFill>
                            <a:schemeClr val="tx1"/>
                          </a:solidFill>
                          <a:effectLst/>
                          <a:latin typeface="+mj-ea"/>
                          <a:ea typeface="+mn-ea"/>
                          <a:cs typeface="+mn-cs"/>
                        </a:rPr>
                        <a:t>１枚</a:t>
                      </a:r>
                      <a:endParaRPr kumimoji="0" lang="en-US" altLang="ja-JP" sz="900" b="0" i="0" u="none" strike="noStrike" kern="1200" cap="none" normalizeH="0" baseline="0">
                        <a:ln>
                          <a:noFill/>
                        </a:ln>
                        <a:solidFill>
                          <a:schemeClr val="tx1"/>
                        </a:solidFill>
                        <a:effectLst/>
                        <a:latin typeface="+mj-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kern="0">
                          <a:latin typeface="+mn-lt"/>
                          <a:ea typeface="メイリオ" panose="020B0604030504040204" pitchFamily="50" charset="-128"/>
                        </a:rPr>
                        <a:t>事業評価</a:t>
                      </a:r>
                      <a:endParaRPr kumimoji="0" lang="en-US" altLang="ja-JP" sz="900" kern="0">
                        <a:latin typeface="+mn-lt"/>
                        <a:ea typeface="メイリオ" panose="020B0604030504040204" pitchFamily="50" charset="-128"/>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900" kern="0">
                          <a:latin typeface="+mn-lt"/>
                          <a:ea typeface="メイリオ" panose="020B0604030504040204" pitchFamily="50" charset="-128"/>
                        </a:rPr>
                        <a:t>Ⅲ-2,3,10</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667288859"/>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　　新市場創出効果</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p.8</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j-ea"/>
                          <a:ea typeface="+mj-ea"/>
                        </a:rPr>
                        <a:t>１枚</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b="0" i="0" u="none" strike="noStrike" kern="1200" cap="none" normalizeH="0" baseline="0">
                          <a:ln>
                            <a:noFill/>
                          </a:ln>
                          <a:solidFill>
                            <a:schemeClr val="tx1"/>
                          </a:solidFill>
                          <a:effectLst/>
                          <a:latin typeface="+mn-lt"/>
                          <a:ea typeface="+mn-ea"/>
                          <a:cs typeface="+mn-cs"/>
                        </a:rPr>
                        <a:t>事業評価</a:t>
                      </a:r>
                      <a:endParaRPr kumimoji="0" lang="en-US" altLang="ja-JP" sz="900" b="0" i="0" u="none" strike="noStrike" kern="1200" cap="none" normalizeH="0" baseline="0">
                        <a:ln>
                          <a:noFill/>
                        </a:ln>
                        <a:solidFill>
                          <a:schemeClr val="tx1"/>
                        </a:solidFill>
                        <a:effectLst/>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900" b="0" i="0" u="none" strike="noStrike" kern="1200" cap="none" normalizeH="0" baseline="0">
                          <a:ln>
                            <a:noFill/>
                          </a:ln>
                          <a:solidFill>
                            <a:schemeClr val="tx1"/>
                          </a:solidFill>
                          <a:effectLst/>
                          <a:latin typeface="+mn-lt"/>
                          <a:ea typeface="+mn-ea"/>
                          <a:cs typeface="+mn-cs"/>
                        </a:rPr>
                        <a:t>Ⅲ-1,2,3,5,7,12,13</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823548738"/>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　　</a:t>
                      </a:r>
                      <a:r>
                        <a:rPr lang="ja-JP" altLang="en-US" sz="900">
                          <a:solidFill>
                            <a:schemeClr val="tx1"/>
                          </a:solidFill>
                        </a:rPr>
                        <a:t>実行体制・遂行能力</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p.9</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b="0" i="0" u="none" strike="noStrike" kern="1200" cap="none" normalizeH="0" baseline="0">
                          <a:ln>
                            <a:noFill/>
                          </a:ln>
                          <a:solidFill>
                            <a:schemeClr val="tx1"/>
                          </a:solidFill>
                          <a:effectLst/>
                          <a:latin typeface="+mj-ea"/>
                          <a:ea typeface="+mn-ea"/>
                          <a:cs typeface="+mn-cs"/>
                        </a:rPr>
                        <a:t>１枚</a:t>
                      </a:r>
                      <a:endParaRPr kumimoji="0" lang="en-US" altLang="ja-JP" sz="900" b="0" i="0" u="none" strike="noStrike" kern="1200" cap="none" normalizeH="0" baseline="0">
                        <a:ln>
                          <a:noFill/>
                        </a:ln>
                        <a:solidFill>
                          <a:schemeClr val="tx1"/>
                        </a:solidFill>
                        <a:effectLst/>
                        <a:latin typeface="+mj-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n-lt"/>
                          <a:ea typeface="+mj-ea"/>
                        </a:rPr>
                        <a:t>事業評価</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kern="0">
                          <a:latin typeface="+mn-lt"/>
                          <a:ea typeface="メイリオ" panose="020B0604030504040204" pitchFamily="50" charset="-128"/>
                        </a:rPr>
                        <a:t>Ⅲ-6,8,9,13</a:t>
                      </a:r>
                      <a:endParaRPr kumimoji="0" lang="ja-JP" altLang="en-US" sz="900" b="0" i="0" u="none" strike="noStrike" cap="none" normalizeH="0" baseline="0">
                        <a:ln>
                          <a:noFill/>
                        </a:ln>
                        <a:solidFill>
                          <a:schemeClr val="tx1"/>
                        </a:solidFill>
                        <a:effectLst/>
                        <a:latin typeface="+mn-lt"/>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795697048"/>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　　</a:t>
                      </a:r>
                      <a:r>
                        <a:rPr lang="ja-JP" altLang="en-US" sz="900"/>
                        <a:t>脳由来信号の科学的妥当性</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en-US" altLang="ja-JP" sz="900" kern="1200">
                          <a:solidFill>
                            <a:schemeClr val="tx1"/>
                          </a:solidFill>
                          <a:latin typeface="+mn-lt"/>
                          <a:ea typeface="+mn-ea"/>
                          <a:cs typeface="+mn-cs"/>
                        </a:rPr>
                        <a:t>p.10</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b="0" i="0" u="none" strike="noStrike" kern="1200" cap="none" normalizeH="0" baseline="0">
                          <a:ln>
                            <a:noFill/>
                          </a:ln>
                          <a:solidFill>
                            <a:schemeClr val="tx1"/>
                          </a:solidFill>
                          <a:effectLst/>
                          <a:latin typeface="+mj-ea"/>
                          <a:ea typeface="+mn-ea"/>
                          <a:cs typeface="+mn-cs"/>
                        </a:rPr>
                        <a:t>１枚</a:t>
                      </a:r>
                      <a:endParaRPr kumimoji="0" lang="en-US" altLang="ja-JP" sz="900" b="0" i="0" u="none" strike="noStrike" kern="1200" cap="none" normalizeH="0" baseline="0">
                        <a:ln>
                          <a:noFill/>
                        </a:ln>
                        <a:solidFill>
                          <a:schemeClr val="tx1"/>
                        </a:solidFill>
                        <a:effectLst/>
                        <a:latin typeface="+mj-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kern="0">
                          <a:latin typeface="+mn-lt"/>
                          <a:ea typeface="メイリオ" panose="020B0604030504040204" pitchFamily="50" charset="-128"/>
                        </a:rPr>
                        <a:t>技術評価</a:t>
                      </a:r>
                      <a:endParaRPr kumimoji="0" lang="en-US" altLang="ja-JP" sz="900" kern="0">
                        <a:latin typeface="+mn-lt"/>
                        <a:ea typeface="メイリオ" panose="020B0604030504040204" pitchFamily="50" charset="-128"/>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900" kern="0">
                          <a:latin typeface="+mn-lt"/>
                          <a:ea typeface="メイリオ" panose="020B0604030504040204" pitchFamily="50" charset="-128"/>
                        </a:rPr>
                        <a:t>Ⅲ-2,3,7,11 </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602256904"/>
                  </a:ext>
                </a:extLst>
              </a:tr>
              <a:tr h="210952">
                <a:tc>
                  <a:txBody>
                    <a:bodyPr/>
                    <a:lstStyle/>
                    <a:p>
                      <a:pPr defTabSz="536575"/>
                      <a:r>
                        <a:rPr kumimoji="1" lang="ja-JP" altLang="en-US" sz="900" kern="1200">
                          <a:solidFill>
                            <a:schemeClr val="tx1"/>
                          </a:solidFill>
                          <a:latin typeface="+mn-lt"/>
                          <a:ea typeface="+mn-ea"/>
                          <a:cs typeface="+mn-cs"/>
                        </a:rPr>
                        <a:t>　　</a:t>
                      </a:r>
                      <a:r>
                        <a:rPr lang="ja-JP" altLang="en-US" sz="900">
                          <a:solidFill>
                            <a:schemeClr val="tx1"/>
                          </a:solidFill>
                        </a:rPr>
                        <a:t>研究開発結果についての信頼性と今後の研究開発実現性</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p.11</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b="0" i="0" u="none" strike="noStrike" kern="1200" cap="none" normalizeH="0" baseline="0">
                          <a:ln>
                            <a:noFill/>
                          </a:ln>
                          <a:solidFill>
                            <a:schemeClr val="tx1"/>
                          </a:solidFill>
                          <a:effectLst/>
                          <a:latin typeface="+mj-ea"/>
                          <a:ea typeface="+mn-ea"/>
                          <a:cs typeface="+mn-cs"/>
                        </a:rPr>
                        <a:t>１枚</a:t>
                      </a:r>
                      <a:endParaRPr kumimoji="0" lang="en-US" altLang="ja-JP" sz="900" b="0" i="0" u="none" strike="noStrike" kern="1200" cap="none" normalizeH="0" baseline="0">
                        <a:ln>
                          <a:noFill/>
                        </a:ln>
                        <a:solidFill>
                          <a:schemeClr val="tx1"/>
                        </a:solidFill>
                        <a:effectLst/>
                        <a:latin typeface="+mj-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b="0" i="0" u="none" strike="noStrike" kern="1200" cap="none" normalizeH="0" baseline="0">
                          <a:ln>
                            <a:noFill/>
                          </a:ln>
                          <a:solidFill>
                            <a:schemeClr val="tx1"/>
                          </a:solidFill>
                          <a:effectLst/>
                          <a:latin typeface="+mn-lt"/>
                          <a:ea typeface="+mn-ea"/>
                          <a:cs typeface="+mn-cs"/>
                        </a:rPr>
                        <a:t>技術評価</a:t>
                      </a:r>
                      <a:endParaRPr kumimoji="0" lang="en-US" altLang="ja-JP" sz="900" b="0" i="0" u="none" strike="noStrike" kern="1200" cap="none" normalizeH="0" baseline="0">
                        <a:ln>
                          <a:noFill/>
                        </a:ln>
                        <a:solidFill>
                          <a:schemeClr val="tx1"/>
                        </a:solidFill>
                        <a:effectLst/>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900" kern="0">
                          <a:latin typeface="+mn-lt"/>
                          <a:ea typeface="メイリオ" panose="020B0604030504040204" pitchFamily="50" charset="-128"/>
                        </a:rPr>
                        <a:t>Ⅲ-5,7,10,13</a:t>
                      </a:r>
                      <a:endParaRPr kumimoji="0" lang="en-US" altLang="ja-JP" sz="900" b="0" i="0" u="none" strike="noStrike" kern="1200" cap="none" normalizeH="0" baseline="0">
                        <a:ln>
                          <a:noFill/>
                        </a:ln>
                        <a:solidFill>
                          <a:schemeClr val="tx1"/>
                        </a:solidFill>
                        <a:effectLst/>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20926297"/>
                  </a:ext>
                </a:extLst>
              </a:tr>
            </a:tbl>
          </a:graphicData>
        </a:graphic>
      </p:graphicFrame>
    </p:spTree>
    <p:extLst>
      <p:ext uri="{BB962C8B-B14F-4D97-AF65-F5344CB8AC3E}">
        <p14:creationId xmlns:p14="http://schemas.microsoft.com/office/powerpoint/2010/main" val="3291695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9D84B-1E82-757C-FE6A-E5FDD4FB01E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283C33F-F10D-EA41-BAEF-1664F83B386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39" imgH="639" progId="TCLayout.ActiveDocument.1">
                  <p:embed/>
                </p:oleObj>
              </mc:Choice>
              <mc:Fallback>
                <p:oleObj name="think-cellスライド" r:id="rId4" imgW="639" imgH="639" progId="TCLayout.ActiveDocument.1">
                  <p:embed/>
                  <p:pic>
                    <p:nvPicPr>
                      <p:cNvPr id="2" name="think-cell data - do not delete" hidden="1">
                        <a:extLst>
                          <a:ext uri="{FF2B5EF4-FFF2-40B4-BE49-F238E27FC236}">
                            <a16:creationId xmlns:a16="http://schemas.microsoft.com/office/drawing/2014/main" id="{2283C33F-F10D-EA41-BAEF-1664F83B386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3DA73E9F-7CC9-D558-9471-D8FB754DFBD7}"/>
              </a:ext>
            </a:extLst>
          </p:cNvPr>
          <p:cNvSpPr>
            <a:spLocks noGrp="1"/>
          </p:cNvSpPr>
          <p:nvPr>
            <p:ph type="title"/>
          </p:nvPr>
        </p:nvSpPr>
        <p:spPr/>
        <p:txBody>
          <a:bodyPr vert="horz" lIns="91440" tIns="45720" rIns="91440" bIns="45720" rtlCol="0" anchor="ctr">
            <a:normAutofit/>
          </a:bodyPr>
          <a:lstStyle/>
          <a:p>
            <a:r>
              <a:rPr lang="en-US" altLang="ja-JP">
                <a:solidFill>
                  <a:schemeClr val="tx1"/>
                </a:solidFill>
              </a:rPr>
              <a:t>8</a:t>
            </a:r>
            <a:r>
              <a:rPr lang="ja-JP" altLang="en-US">
                <a:solidFill>
                  <a:schemeClr val="tx1"/>
                </a:solidFill>
              </a:rPr>
              <a:t>．実行体制</a:t>
            </a:r>
          </a:p>
        </p:txBody>
      </p:sp>
      <p:sp>
        <p:nvSpPr>
          <p:cNvPr id="4" name="スライド番号プレースホルダー 3">
            <a:extLst>
              <a:ext uri="{FF2B5EF4-FFF2-40B4-BE49-F238E27FC236}">
                <a16:creationId xmlns:a16="http://schemas.microsoft.com/office/drawing/2014/main" id="{34DF01FE-383F-DB74-7947-0D89F4700817}"/>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20</a:t>
            </a:fld>
            <a:endParaRPr lang="ja-JP" altLang="en-US"/>
          </a:p>
        </p:txBody>
      </p:sp>
      <p:sp>
        <p:nvSpPr>
          <p:cNvPr id="6" name="テキスト ボックス 5">
            <a:extLst>
              <a:ext uri="{FF2B5EF4-FFF2-40B4-BE49-F238E27FC236}">
                <a16:creationId xmlns:a16="http://schemas.microsoft.com/office/drawing/2014/main" id="{30A2E308-CB39-19E1-BC3C-1050C87778F6}"/>
              </a:ext>
            </a:extLst>
          </p:cNvPr>
          <p:cNvSpPr txBox="1"/>
          <p:nvPr/>
        </p:nvSpPr>
        <p:spPr>
          <a:xfrm>
            <a:off x="363823" y="1140483"/>
            <a:ext cx="9193695" cy="1846659"/>
          </a:xfrm>
          <a:prstGeom prst="rect">
            <a:avLst/>
          </a:prstGeom>
          <a:noFill/>
        </p:spPr>
        <p:txBody>
          <a:bodyPr wrap="square">
            <a:spAutoFit/>
          </a:bodyPr>
          <a:lstStyle/>
          <a:p>
            <a:r>
              <a:rPr lang="ja-JP" altLang="en-US" sz="1100">
                <a:solidFill>
                  <a:schemeClr val="accent1"/>
                </a:solidFill>
              </a:rPr>
              <a:t>今後の研究開発や事業開発（提案内容）を実行する体制について記載してください。グループで提案する場合、担当領域の分担についても、体系的に整理してください。なお、これまでブレインテックの取り組み経験のない新規プレイヤーを巻き込んでおり、実行に必要な人材や関係者を含む強固な体制が構築されている点があれば説明してください。 （最大１スライド以内）</a:t>
            </a:r>
            <a:endParaRPr lang="en-US" altLang="ja-JP" sz="1100">
              <a:solidFill>
                <a:schemeClr val="accent1"/>
              </a:solidFill>
            </a:endParaRPr>
          </a:p>
          <a:p>
            <a:br>
              <a:rPr lang="en-US" altLang="ja-JP" sz="1100">
                <a:solidFill>
                  <a:schemeClr val="accent1"/>
                </a:solidFill>
              </a:rPr>
            </a:br>
            <a:r>
              <a:rPr lang="en-US" altLang="ja-JP" sz="800">
                <a:solidFill>
                  <a:schemeClr val="accent1"/>
                </a:solidFill>
              </a:rPr>
              <a:t>※</a:t>
            </a:r>
            <a:r>
              <a:rPr lang="ja-JP" altLang="en-US" sz="1000">
                <a:solidFill>
                  <a:schemeClr val="accent1"/>
                </a:solidFill>
              </a:rPr>
              <a:t>新規プレイヤーを参画させる場合は、新規プレイヤーであることが一目で分かるよう明示してください。新規プレイヤーの定義は「過去</a:t>
            </a:r>
            <a:r>
              <a:rPr lang="en-US" altLang="ja-JP" sz="1000">
                <a:solidFill>
                  <a:schemeClr val="accent1"/>
                </a:solidFill>
              </a:rPr>
              <a:t>3</a:t>
            </a:r>
            <a:r>
              <a:rPr lang="ja-JP" altLang="en-US" sz="1000">
                <a:solidFill>
                  <a:schemeClr val="accent1"/>
                </a:solidFill>
              </a:rPr>
              <a:t>年間に脳科学／</a:t>
            </a:r>
            <a:r>
              <a:rPr lang="en-US" altLang="ja-JP" sz="1000">
                <a:solidFill>
                  <a:schemeClr val="accent1"/>
                </a:solidFill>
              </a:rPr>
              <a:t>BCI</a:t>
            </a:r>
            <a:r>
              <a:rPr lang="ja-JP" altLang="en-US" sz="1000">
                <a:solidFill>
                  <a:schemeClr val="accent1"/>
                </a:solidFill>
              </a:rPr>
              <a:t>に関する事業・研究・共同研究・共同実験・製品販売の実績がない企業・団体・研究機関（研究室を含む）」とします。記載内容に虚偽の疑いがある場合は、事務局より確認の照会を行うことがあります。</a:t>
            </a:r>
            <a:br>
              <a:rPr lang="en-US" altLang="ja-JP" sz="1000">
                <a:solidFill>
                  <a:schemeClr val="accent1"/>
                </a:solidFill>
              </a:rPr>
            </a:br>
            <a:r>
              <a:rPr lang="en-US" altLang="ja-JP" sz="1000">
                <a:solidFill>
                  <a:schemeClr val="accent1"/>
                </a:solidFill>
              </a:rPr>
              <a:t>※BCI</a:t>
            </a:r>
            <a:r>
              <a:rPr lang="ja-JP" altLang="en-US" sz="1000">
                <a:solidFill>
                  <a:schemeClr val="accent1"/>
                </a:solidFill>
              </a:rPr>
              <a:t>：</a:t>
            </a:r>
            <a:r>
              <a:rPr lang="en-US" altLang="ja-JP" sz="1000">
                <a:solidFill>
                  <a:schemeClr val="accent1"/>
                </a:solidFill>
              </a:rPr>
              <a:t>Brain Computer Interface</a:t>
            </a:r>
            <a:r>
              <a:rPr lang="ja-JP" altLang="en-US" sz="1000">
                <a:solidFill>
                  <a:schemeClr val="accent1"/>
                </a:solidFill>
              </a:rPr>
              <a:t>の略称で、脳とコンピューターを繋ぐシステムや技術の総称です。</a:t>
            </a:r>
            <a:endParaRPr lang="en-US" altLang="ja-JP" sz="1000">
              <a:solidFill>
                <a:schemeClr val="accent1"/>
              </a:solidFill>
            </a:endParaRPr>
          </a:p>
          <a:p>
            <a:endParaRPr lang="en-US" altLang="ja-JP" sz="1000">
              <a:solidFill>
                <a:schemeClr val="accent1"/>
              </a:solidFill>
            </a:endParaRPr>
          </a:p>
          <a:p>
            <a:r>
              <a:rPr lang="ja-JP" altLang="en-US" sz="1000">
                <a:solidFill>
                  <a:schemeClr val="accent1"/>
                </a:solidFill>
              </a:rPr>
              <a:t>また、体制図に記載の主な参加者の詳細についても、各参加者（各団体）につき最大２スライドに収めてください。</a:t>
            </a:r>
            <a:br>
              <a:rPr lang="en-US" altLang="ja-JP" sz="1000">
                <a:solidFill>
                  <a:schemeClr val="accent1"/>
                </a:solidFill>
              </a:rPr>
            </a:br>
            <a:r>
              <a:rPr lang="en-US" altLang="ja-JP" sz="1000">
                <a:solidFill>
                  <a:schemeClr val="accent1"/>
                </a:solidFill>
              </a:rPr>
              <a:t>※</a:t>
            </a:r>
            <a:r>
              <a:rPr lang="ja-JP" altLang="en-US" sz="1000">
                <a:solidFill>
                  <a:schemeClr val="accent1"/>
                </a:solidFill>
              </a:rPr>
              <a:t>参加者が複数いる場合は、その数に応じて（</a:t>
            </a:r>
            <a:r>
              <a:rPr lang="en-US" altLang="ja-JP" sz="1000">
                <a:solidFill>
                  <a:schemeClr val="accent1"/>
                </a:solidFill>
              </a:rPr>
              <a:t>1</a:t>
            </a:r>
            <a:r>
              <a:rPr lang="ja-JP" altLang="en-US" sz="1000">
                <a:solidFill>
                  <a:schemeClr val="accent1"/>
                </a:solidFill>
              </a:rPr>
              <a:t>参加者あたり最大</a:t>
            </a:r>
            <a:r>
              <a:rPr lang="en-US" altLang="ja-JP" sz="1000">
                <a:solidFill>
                  <a:schemeClr val="accent1"/>
                </a:solidFill>
              </a:rPr>
              <a:t>2</a:t>
            </a:r>
            <a:r>
              <a:rPr lang="ja-JP" altLang="en-US" sz="1000">
                <a:solidFill>
                  <a:schemeClr val="accent1"/>
                </a:solidFill>
              </a:rPr>
              <a:t>スライド）追加できます。</a:t>
            </a:r>
            <a:endParaRPr lang="en-US" altLang="ja-JP" sz="1000">
              <a:solidFill>
                <a:schemeClr val="accent1"/>
              </a:solidFill>
            </a:endParaRPr>
          </a:p>
        </p:txBody>
      </p:sp>
      <p:sp>
        <p:nvSpPr>
          <p:cNvPr id="7" name="Rectangle 16">
            <a:extLst>
              <a:ext uri="{FF2B5EF4-FFF2-40B4-BE49-F238E27FC236}">
                <a16:creationId xmlns:a16="http://schemas.microsoft.com/office/drawing/2014/main" id="{7E5FC613-81FA-6F22-E37A-2A275AC4241C}"/>
              </a:ext>
            </a:extLst>
          </p:cNvPr>
          <p:cNvSpPr/>
          <p:nvPr/>
        </p:nvSpPr>
        <p:spPr>
          <a:xfrm>
            <a:off x="206805" y="6492874"/>
            <a:ext cx="9251702" cy="365125"/>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懸賞広告との合致性、 実行体制・遂行能力</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5" name="Title 1">
            <a:extLst>
              <a:ext uri="{FF2B5EF4-FFF2-40B4-BE49-F238E27FC236}">
                <a16:creationId xmlns:a16="http://schemas.microsoft.com/office/drawing/2014/main" id="{F51F881E-5BD4-FE3C-C44B-FDC11837751B}"/>
              </a:ext>
            </a:extLst>
          </p:cNvPr>
          <p:cNvSpPr txBox="1">
            <a:spLocks/>
          </p:cNvSpPr>
          <p:nvPr/>
        </p:nvSpPr>
        <p:spPr>
          <a:xfrm>
            <a:off x="388670" y="3082711"/>
            <a:ext cx="9144000" cy="699134"/>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予選審査と同じ項目となりますが、本選では事業中および事業終了後以降の研究開発や事業化の推進の実現に向けた体制の内容を含めたものに修正してください。</a:t>
            </a:r>
            <a:endParaRPr lang="en-US" altLang="ja-JP" sz="1600">
              <a:solidFill>
                <a:schemeClr val="accent1"/>
              </a:solidFill>
            </a:endParaRPr>
          </a:p>
        </p:txBody>
      </p:sp>
      <p:sp>
        <p:nvSpPr>
          <p:cNvPr id="8" name="テキスト ボックス 7">
            <a:extLst>
              <a:ext uri="{FF2B5EF4-FFF2-40B4-BE49-F238E27FC236}">
                <a16:creationId xmlns:a16="http://schemas.microsoft.com/office/drawing/2014/main" id="{277CB3F4-F08D-D8BF-5CE4-88235A8A133D}"/>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Tree>
    <p:extLst>
      <p:ext uri="{BB962C8B-B14F-4D97-AF65-F5344CB8AC3E}">
        <p14:creationId xmlns:p14="http://schemas.microsoft.com/office/powerpoint/2010/main" val="3651639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E9173-1AA0-28ED-1CB2-55166C20065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FBB7767-8DA2-E146-787C-BB955E53259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CFBB7767-8DA2-E146-787C-BB955E5325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FFA68A43-EF1F-E22F-DFB2-043F9D0FDA95}"/>
              </a:ext>
            </a:extLst>
          </p:cNvPr>
          <p:cNvSpPr>
            <a:spLocks noGrp="1"/>
          </p:cNvSpPr>
          <p:nvPr>
            <p:ph type="title"/>
          </p:nvPr>
        </p:nvSpPr>
        <p:spPr>
          <a:xfrm>
            <a:off x="206805" y="62294"/>
            <a:ext cx="8240909" cy="691120"/>
          </a:xfrm>
        </p:spPr>
        <p:txBody>
          <a:bodyPr vert="horz" lIns="91440" tIns="45720" rIns="91440" bIns="45720" rtlCol="0" anchor="ctr">
            <a:normAutofit/>
          </a:bodyPr>
          <a:lstStyle/>
          <a:p>
            <a:r>
              <a:rPr lang="en-US" altLang="ja-JP">
                <a:solidFill>
                  <a:schemeClr val="tx1"/>
                </a:solidFill>
              </a:rPr>
              <a:t>9</a:t>
            </a:r>
            <a:r>
              <a:rPr lang="ja-JP" altLang="en-US">
                <a:solidFill>
                  <a:schemeClr val="tx1"/>
                </a:solidFill>
              </a:rPr>
              <a:t>．</a:t>
            </a:r>
            <a:r>
              <a:rPr lang="ja-JP" altLang="ja-JP">
                <a:solidFill>
                  <a:schemeClr val="tx1"/>
                </a:solidFill>
              </a:rPr>
              <a:t>関連</a:t>
            </a:r>
            <a:r>
              <a:rPr lang="ja-JP" altLang="en-US">
                <a:solidFill>
                  <a:schemeClr val="tx1"/>
                </a:solidFill>
              </a:rPr>
              <a:t>する</a:t>
            </a:r>
            <a:r>
              <a:rPr lang="ja-JP" altLang="ja-JP">
                <a:solidFill>
                  <a:schemeClr val="tx1"/>
                </a:solidFill>
              </a:rPr>
              <a:t>技術</a:t>
            </a:r>
            <a:r>
              <a:rPr lang="ja-JP" altLang="en-US">
                <a:solidFill>
                  <a:schemeClr val="tx1"/>
                </a:solidFill>
              </a:rPr>
              <a:t>について</a:t>
            </a:r>
            <a:r>
              <a:rPr lang="ja-JP" altLang="ja-JP">
                <a:solidFill>
                  <a:schemeClr val="tx1"/>
                </a:solidFill>
              </a:rPr>
              <a:t>の</a:t>
            </a:r>
            <a:r>
              <a:rPr lang="ja-JP" altLang="en-US">
                <a:solidFill>
                  <a:schemeClr val="tx1"/>
                </a:solidFill>
              </a:rPr>
              <a:t>権利関係及び</a:t>
            </a:r>
            <a:r>
              <a:rPr lang="ja-JP" altLang="ja-JP">
                <a:solidFill>
                  <a:schemeClr val="tx1"/>
                </a:solidFill>
              </a:rPr>
              <a:t>研究開発実績</a:t>
            </a:r>
            <a:endParaRPr lang="ja-JP" altLang="en-US">
              <a:solidFill>
                <a:schemeClr val="tx1"/>
              </a:solidFill>
            </a:endParaRPr>
          </a:p>
        </p:txBody>
      </p:sp>
      <p:sp>
        <p:nvSpPr>
          <p:cNvPr id="4" name="スライド番号プレースホルダー 3">
            <a:extLst>
              <a:ext uri="{FF2B5EF4-FFF2-40B4-BE49-F238E27FC236}">
                <a16:creationId xmlns:a16="http://schemas.microsoft.com/office/drawing/2014/main" id="{CCCB97E9-4639-4DB1-2CB9-CBA664B307E2}"/>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21</a:t>
            </a:fld>
            <a:endParaRPr lang="ja-JP" altLang="en-US"/>
          </a:p>
        </p:txBody>
      </p:sp>
      <p:sp>
        <p:nvSpPr>
          <p:cNvPr id="7" name="テキスト ボックス 6">
            <a:extLst>
              <a:ext uri="{FF2B5EF4-FFF2-40B4-BE49-F238E27FC236}">
                <a16:creationId xmlns:a16="http://schemas.microsoft.com/office/drawing/2014/main" id="{C135A128-224E-B8A5-755C-169FF404F466}"/>
              </a:ext>
            </a:extLst>
          </p:cNvPr>
          <p:cNvSpPr txBox="1"/>
          <p:nvPr/>
        </p:nvSpPr>
        <p:spPr>
          <a:xfrm>
            <a:off x="363823" y="1140483"/>
            <a:ext cx="9193695" cy="1785104"/>
          </a:xfrm>
          <a:prstGeom prst="rect">
            <a:avLst/>
          </a:prstGeom>
          <a:noFill/>
        </p:spPr>
        <p:txBody>
          <a:bodyPr wrap="square">
            <a:spAutoFit/>
          </a:bodyPr>
          <a:lstStyle/>
          <a:p>
            <a:r>
              <a:rPr lang="ja-JP" altLang="en-US" sz="1100">
                <a:solidFill>
                  <a:schemeClr val="accent1"/>
                </a:solidFill>
              </a:rPr>
              <a:t>①関連する主要な特許等の権利関係・ノウハウ等の保有状況、②当該提案に有用な研究開発実績について、記載してください。</a:t>
            </a:r>
          </a:p>
          <a:p>
            <a:endParaRPr lang="en-US" altLang="ja-JP" sz="1100">
              <a:solidFill>
                <a:schemeClr val="accent1"/>
              </a:solidFill>
            </a:endParaRPr>
          </a:p>
          <a:p>
            <a:r>
              <a:rPr lang="ja-JP" altLang="en-US" sz="1100">
                <a:solidFill>
                  <a:schemeClr val="accent1"/>
                </a:solidFill>
              </a:rPr>
              <a:t>①関連する主要な特許等の権利関係・ノウハウ等の保有状況</a:t>
            </a:r>
            <a:br>
              <a:rPr lang="en-US" altLang="ja-JP" sz="1100" b="1">
                <a:solidFill>
                  <a:schemeClr val="accent1"/>
                </a:solidFill>
              </a:rPr>
            </a:br>
            <a:r>
              <a:rPr lang="ja-JP" altLang="en-US" sz="1100">
                <a:solidFill>
                  <a:schemeClr val="accent1"/>
                </a:solidFill>
              </a:rPr>
              <a:t>本事業の円滑な遂行にあたり、有用な保有している関連特許等の権利関係やノウハウ等の保有状況について、記載してください。</a:t>
            </a:r>
            <a:endParaRPr lang="en-US" altLang="ja-JP" sz="1100">
              <a:solidFill>
                <a:schemeClr val="accent1"/>
              </a:solidFill>
            </a:endParaRPr>
          </a:p>
          <a:p>
            <a:r>
              <a:rPr lang="en-US" altLang="ja-JP" sz="1100">
                <a:solidFill>
                  <a:schemeClr val="accent1"/>
                </a:solidFill>
              </a:rPr>
              <a:t>※</a:t>
            </a:r>
            <a:r>
              <a:rPr lang="ja-JP" altLang="en-US" sz="1100">
                <a:solidFill>
                  <a:schemeClr val="accent1"/>
                </a:solidFill>
              </a:rPr>
              <a:t>もし可能であれば類似特許及びその差分、クローズド戦略を取る等の特許戦略について記載してください。</a:t>
            </a:r>
            <a:br>
              <a:rPr lang="en-US" altLang="ja-JP" sz="1100">
                <a:solidFill>
                  <a:schemeClr val="accent1"/>
                </a:solidFill>
              </a:rPr>
            </a:br>
            <a:br>
              <a:rPr lang="en-US" altLang="ja-JP" sz="1100" b="1">
                <a:solidFill>
                  <a:schemeClr val="accent1"/>
                </a:solidFill>
              </a:rPr>
            </a:br>
            <a:r>
              <a:rPr lang="ja-JP" altLang="en-US" sz="1100">
                <a:solidFill>
                  <a:schemeClr val="accent1"/>
                </a:solidFill>
              </a:rPr>
              <a:t>②当該提案に有用な研究開発実績</a:t>
            </a:r>
            <a:br>
              <a:rPr lang="en-US" altLang="ja-JP" sz="1100">
                <a:solidFill>
                  <a:schemeClr val="accent1"/>
                </a:solidFill>
              </a:rPr>
            </a:br>
            <a:r>
              <a:rPr lang="ja-JP" altLang="en-US" sz="1100">
                <a:solidFill>
                  <a:schemeClr val="accent1"/>
                </a:solidFill>
              </a:rPr>
              <a:t>提案者の本研究開発若しくは本研究開発の円滑な遂行に資する主要な関連研究開発の実績等を記載してください。</a:t>
            </a:r>
            <a:br>
              <a:rPr lang="en-US" altLang="ja-JP" sz="1100">
                <a:solidFill>
                  <a:schemeClr val="accent1"/>
                </a:solidFill>
              </a:rPr>
            </a:br>
            <a:br>
              <a:rPr lang="en-US" altLang="ja-JP" sz="1100">
                <a:solidFill>
                  <a:schemeClr val="accent1"/>
                </a:solidFill>
              </a:rPr>
            </a:br>
            <a:r>
              <a:rPr lang="ja-JP" altLang="en-US" sz="1100">
                <a:solidFill>
                  <a:schemeClr val="accent1"/>
                </a:solidFill>
              </a:rPr>
              <a:t>それぞれ最大</a:t>
            </a:r>
            <a:r>
              <a:rPr lang="en-US" altLang="ja-JP" sz="1100">
                <a:solidFill>
                  <a:schemeClr val="accent1"/>
                </a:solidFill>
              </a:rPr>
              <a:t>3</a:t>
            </a:r>
            <a:r>
              <a:rPr lang="ja-JP" altLang="en-US" sz="1100">
                <a:solidFill>
                  <a:schemeClr val="accent1"/>
                </a:solidFill>
              </a:rPr>
              <a:t>スライド以内に収めてください。</a:t>
            </a:r>
            <a:endParaRPr lang="en-US" altLang="ja-JP" sz="1100">
              <a:solidFill>
                <a:schemeClr val="accent1"/>
              </a:solidFill>
            </a:endParaRPr>
          </a:p>
        </p:txBody>
      </p:sp>
      <p:sp>
        <p:nvSpPr>
          <p:cNvPr id="6" name="Rectangle 16">
            <a:extLst>
              <a:ext uri="{FF2B5EF4-FFF2-40B4-BE49-F238E27FC236}">
                <a16:creationId xmlns:a16="http://schemas.microsoft.com/office/drawing/2014/main" id="{76DC46B5-8484-40A9-C1DA-5C77C3ADE81C}"/>
              </a:ext>
            </a:extLst>
          </p:cNvPr>
          <p:cNvSpPr/>
          <p:nvPr/>
        </p:nvSpPr>
        <p:spPr>
          <a:xfrm>
            <a:off x="206805" y="6492875"/>
            <a:ext cx="9251702" cy="365125"/>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懸賞広告との合致性、 実行体制・遂行能力、研究開発結果における信頼性と今後の研究開発実現性</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5" name="Title 1">
            <a:extLst>
              <a:ext uri="{FF2B5EF4-FFF2-40B4-BE49-F238E27FC236}">
                <a16:creationId xmlns:a16="http://schemas.microsoft.com/office/drawing/2014/main" id="{20C89FF5-48EC-5194-5A76-EA9416C46C81}"/>
              </a:ext>
            </a:extLst>
          </p:cNvPr>
          <p:cNvSpPr txBox="1">
            <a:spLocks/>
          </p:cNvSpPr>
          <p:nvPr/>
        </p:nvSpPr>
        <p:spPr>
          <a:xfrm>
            <a:off x="381000" y="2963022"/>
            <a:ext cx="9144000" cy="782273"/>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予選審査と同じ項目となります。予選審査で提案していただいた内容をコピーしていただいても結構ですが、必要に応じて修正いただくことも可能です。</a:t>
            </a:r>
            <a:endParaRPr lang="en-US" altLang="ja-JP" sz="1600">
              <a:solidFill>
                <a:schemeClr val="accent1"/>
              </a:solidFill>
            </a:endParaRPr>
          </a:p>
        </p:txBody>
      </p:sp>
      <p:sp>
        <p:nvSpPr>
          <p:cNvPr id="8" name="テキスト ボックス 7">
            <a:extLst>
              <a:ext uri="{FF2B5EF4-FFF2-40B4-BE49-F238E27FC236}">
                <a16:creationId xmlns:a16="http://schemas.microsoft.com/office/drawing/2014/main" id="{F1AE2408-6D92-05A3-2B2D-373183B70ADD}"/>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Tree>
    <p:extLst>
      <p:ext uri="{BB962C8B-B14F-4D97-AF65-F5344CB8AC3E}">
        <p14:creationId xmlns:p14="http://schemas.microsoft.com/office/powerpoint/2010/main" val="180661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29B77-7241-BA7D-C18D-BF597B695247}"/>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7E05648-6F25-840A-076D-4AB8DDC3757F}"/>
              </a:ext>
            </a:extLst>
          </p:cNvPr>
          <p:cNvGraphicFramePr>
            <a:graphicFrameLocks/>
          </p:cNvGraphicFramePr>
          <p:nvPr>
            <p:custDataLst>
              <p:tags r:id="rId1"/>
            </p:custDataLst>
            <p:extLst>
              <p:ext uri="{D42A27DB-BD31-4B8C-83A1-F6EECF244321}">
                <p14:modId xmlns:p14="http://schemas.microsoft.com/office/powerpoint/2010/main" val="2880309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27E05648-6F25-840A-076D-4AB8DDC375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3128EC9D-2DEB-12E9-9E0D-48A974A84A79}"/>
              </a:ext>
            </a:extLst>
          </p:cNvPr>
          <p:cNvSpPr>
            <a:spLocks noGrp="1"/>
          </p:cNvSpPr>
          <p:nvPr>
            <p:ph type="title"/>
          </p:nvPr>
        </p:nvSpPr>
        <p:spPr>
          <a:xfrm>
            <a:off x="206805" y="62294"/>
            <a:ext cx="8224131" cy="691120"/>
          </a:xfrm>
        </p:spPr>
        <p:txBody>
          <a:bodyPr vert="horz" lIns="91440" tIns="45720" rIns="91440" bIns="45720" rtlCol="0" anchor="ctr">
            <a:normAutofit/>
          </a:bodyPr>
          <a:lstStyle/>
          <a:p>
            <a:r>
              <a:rPr lang="en-US" altLang="ja-JP" sz="2200">
                <a:solidFill>
                  <a:schemeClr val="tx1"/>
                </a:solidFill>
              </a:rPr>
              <a:t>10</a:t>
            </a:r>
            <a:r>
              <a:rPr lang="ja-JP" altLang="en-US" sz="2200">
                <a:solidFill>
                  <a:schemeClr val="tx1"/>
                </a:solidFill>
              </a:rPr>
              <a:t>．ソリューション研究開発およびアウトカム評価の実施内容</a:t>
            </a:r>
          </a:p>
        </p:txBody>
      </p:sp>
      <p:sp>
        <p:nvSpPr>
          <p:cNvPr id="4" name="スライド番号プレースホルダー 3">
            <a:extLst>
              <a:ext uri="{FF2B5EF4-FFF2-40B4-BE49-F238E27FC236}">
                <a16:creationId xmlns:a16="http://schemas.microsoft.com/office/drawing/2014/main" id="{AFA22AED-805F-D97F-B3BD-9AF3EB5C7166}"/>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22</a:t>
            </a:fld>
            <a:endParaRPr lang="ja-JP" altLang="en-US"/>
          </a:p>
        </p:txBody>
      </p:sp>
      <p:sp>
        <p:nvSpPr>
          <p:cNvPr id="6" name="テキスト ボックス 5">
            <a:extLst>
              <a:ext uri="{FF2B5EF4-FFF2-40B4-BE49-F238E27FC236}">
                <a16:creationId xmlns:a16="http://schemas.microsoft.com/office/drawing/2014/main" id="{A5509551-911A-1ECB-569F-51AB383B1BD4}"/>
              </a:ext>
            </a:extLst>
          </p:cNvPr>
          <p:cNvSpPr txBox="1"/>
          <p:nvPr/>
        </p:nvSpPr>
        <p:spPr>
          <a:xfrm>
            <a:off x="363823" y="1140483"/>
            <a:ext cx="9117981" cy="2123658"/>
          </a:xfrm>
          <a:prstGeom prst="rect">
            <a:avLst/>
          </a:prstGeom>
          <a:noFill/>
        </p:spPr>
        <p:txBody>
          <a:bodyPr wrap="square" lIns="91440" tIns="45720" rIns="91440" bIns="45720" anchor="t">
            <a:spAutoFit/>
          </a:bodyPr>
          <a:lstStyle/>
          <a:p>
            <a:r>
              <a:rPr lang="ja-JP" altLang="en-US" sz="1100">
                <a:solidFill>
                  <a:schemeClr val="accent1"/>
                </a:solidFill>
              </a:rPr>
              <a:t>①ソリューション研究開発、②アウトカム評価について、それぞれ実施した内容を記載してください。</a:t>
            </a:r>
            <a:endParaRPr lang="en-US" altLang="ja-JP" sz="1100">
              <a:solidFill>
                <a:schemeClr val="accent1"/>
              </a:solidFill>
            </a:endParaRPr>
          </a:p>
          <a:p>
            <a:endParaRPr lang="en-US" altLang="ja-JP" sz="1100" b="1">
              <a:solidFill>
                <a:schemeClr val="accent1"/>
              </a:solidFill>
            </a:endParaRPr>
          </a:p>
          <a:p>
            <a:r>
              <a:rPr lang="ja-JP" altLang="en-US" sz="1100">
                <a:solidFill>
                  <a:schemeClr val="accent1"/>
                </a:solidFill>
              </a:rPr>
              <a:t>①ソリューション研究開発</a:t>
            </a:r>
            <a:endParaRPr lang="en-US" altLang="ja-JP" sz="1100">
              <a:solidFill>
                <a:schemeClr val="accent1"/>
              </a:solidFill>
            </a:endParaRPr>
          </a:p>
          <a:p>
            <a:r>
              <a:rPr lang="ja-JP" altLang="en-US" sz="1100">
                <a:solidFill>
                  <a:schemeClr val="accent1"/>
                </a:solidFill>
                <a:ea typeface="メイリオ"/>
              </a:rPr>
              <a:t>ソリューション研究開発の過程で実施した研究内容を記載のうえ、実験デザインおよびその結果を説明してください。</a:t>
            </a:r>
            <a:endParaRPr lang="en-US" altLang="ja-JP" sz="1100">
              <a:solidFill>
                <a:schemeClr val="accent1"/>
              </a:solidFill>
              <a:ea typeface="メイリオ"/>
            </a:endParaRPr>
          </a:p>
          <a:p>
            <a:r>
              <a:rPr lang="ja-JP" altLang="en-US" sz="1100">
                <a:solidFill>
                  <a:schemeClr val="accent1"/>
                </a:solidFill>
                <a:ea typeface="メイリオ"/>
              </a:rPr>
              <a:t>また、フローチャートを用いてソリューション全体におけるデータ処理の流れを説明してください。</a:t>
            </a:r>
            <a:br>
              <a:rPr lang="en-US" altLang="ja-JP" sz="1100"/>
            </a:br>
            <a:endParaRPr lang="en-US" altLang="ja-JP" sz="1100">
              <a:solidFill>
                <a:schemeClr val="accent1"/>
              </a:solidFill>
            </a:endParaRPr>
          </a:p>
          <a:p>
            <a:r>
              <a:rPr lang="ja-JP" altLang="en-US" sz="1100">
                <a:solidFill>
                  <a:schemeClr val="accent1"/>
                </a:solidFill>
              </a:rPr>
              <a:t>②</a:t>
            </a:r>
            <a:r>
              <a:rPr lang="ja-JP" sz="1100">
                <a:solidFill>
                  <a:schemeClr val="accent1"/>
                </a:solidFill>
                <a:latin typeface="Meiryo"/>
                <a:ea typeface="Meiryo"/>
              </a:rPr>
              <a:t>アウトカム評価</a:t>
            </a:r>
            <a:endParaRPr lang="en-US" altLang="ja-JP" sz="1100">
              <a:solidFill>
                <a:schemeClr val="accent1"/>
              </a:solidFill>
              <a:latin typeface="Meiryo"/>
              <a:ea typeface="Meiryo"/>
            </a:endParaRPr>
          </a:p>
          <a:p>
            <a:r>
              <a:rPr lang="ja-JP" altLang="en-US" sz="1100">
                <a:solidFill>
                  <a:schemeClr val="accent1"/>
                </a:solidFill>
                <a:ea typeface="メイリオ"/>
              </a:rPr>
              <a:t>①のソリューションを用いて得られる成果（アウトカム）を評価するために実施した実験のデザイン（条件）および結果について記載してください。</a:t>
            </a:r>
            <a:endParaRPr lang="en-US" altLang="ja-JP" sz="1100">
              <a:solidFill>
                <a:schemeClr val="accent1"/>
              </a:solidFill>
              <a:ea typeface="メイリオ"/>
            </a:endParaRPr>
          </a:p>
          <a:p>
            <a:endParaRPr lang="en-US" altLang="ja-JP" sz="1100">
              <a:solidFill>
                <a:schemeClr val="accent1"/>
              </a:solidFill>
            </a:endParaRPr>
          </a:p>
          <a:p>
            <a:r>
              <a:rPr lang="ja-JP" altLang="en-US" sz="1100">
                <a:solidFill>
                  <a:schemeClr val="accent1"/>
                </a:solidFill>
              </a:rPr>
              <a:t>①②合わせて最大</a:t>
            </a:r>
            <a:r>
              <a:rPr lang="en-US" altLang="ja-JP" sz="1100">
                <a:solidFill>
                  <a:schemeClr val="accent1"/>
                </a:solidFill>
              </a:rPr>
              <a:t>5</a:t>
            </a:r>
            <a:r>
              <a:rPr lang="ja-JP" altLang="en-US" sz="1100">
                <a:solidFill>
                  <a:schemeClr val="accent1"/>
                </a:solidFill>
              </a:rPr>
              <a:t>スライド以内に収めてください。</a:t>
            </a:r>
            <a:br>
              <a:rPr lang="en-US" altLang="ja-JP" sz="1100">
                <a:solidFill>
                  <a:schemeClr val="accent1"/>
                </a:solidFill>
              </a:rPr>
            </a:br>
            <a:r>
              <a:rPr lang="en-US" altLang="ja-JP" sz="1100">
                <a:solidFill>
                  <a:schemeClr val="accent1"/>
                </a:solidFill>
                <a:ea typeface="メイリオ"/>
              </a:rPr>
              <a:t>※</a:t>
            </a:r>
            <a:r>
              <a:rPr lang="ja-JP" altLang="en-US" sz="1100">
                <a:solidFill>
                  <a:schemeClr val="accent1"/>
                </a:solidFill>
                <a:ea typeface="メイリオ"/>
              </a:rPr>
              <a:t>上記実験内容や結果が科学的に信頼できるものになっているかを確認させていただきます。</a:t>
            </a:r>
            <a:endParaRPr lang="en-US" altLang="ja-JP" sz="1100">
              <a:solidFill>
                <a:schemeClr val="accent1"/>
              </a:solidFill>
            </a:endParaRPr>
          </a:p>
        </p:txBody>
      </p:sp>
      <p:sp>
        <p:nvSpPr>
          <p:cNvPr id="5" name="Rectangle 16">
            <a:extLst>
              <a:ext uri="{FF2B5EF4-FFF2-40B4-BE49-F238E27FC236}">
                <a16:creationId xmlns:a16="http://schemas.microsoft.com/office/drawing/2014/main" id="{00F43CD8-6C83-6993-C528-A0D8A900CC57}"/>
              </a:ext>
            </a:extLst>
          </p:cNvPr>
          <p:cNvSpPr/>
          <p:nvPr/>
        </p:nvSpPr>
        <p:spPr>
          <a:xfrm>
            <a:off x="206805" y="6530988"/>
            <a:ext cx="9274999" cy="311722"/>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提案ソリューションの革新性、</a:t>
            </a:r>
            <a:r>
              <a:rPr lang="zh-TW" altLang="en-US" sz="1200">
                <a:solidFill>
                  <a:schemeClr val="tx1"/>
                </a:solidFill>
                <a:latin typeface="Trebuchet MS" panose="020B0603020202020204" pitchFamily="34" charset="0"/>
                <a:ea typeface="Meiryo UI" panose="020B0604030504040204" pitchFamily="50" charset="-128"/>
              </a:rPr>
              <a:t> </a:t>
            </a:r>
            <a:r>
              <a:rPr lang="ja-JP" altLang="en-US" sz="1200">
                <a:solidFill>
                  <a:schemeClr val="tx1"/>
                </a:solidFill>
                <a:latin typeface="Trebuchet MS" panose="020B0603020202020204" pitchFamily="34" charset="0"/>
                <a:ea typeface="Meiryo UI" panose="020B0604030504040204" pitchFamily="50" charset="-128"/>
              </a:rPr>
              <a:t>研究開発結果における信頼性と今後の研究開発実現性</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7" name="テキスト ボックス 6">
            <a:extLst>
              <a:ext uri="{FF2B5EF4-FFF2-40B4-BE49-F238E27FC236}">
                <a16:creationId xmlns:a16="http://schemas.microsoft.com/office/drawing/2014/main" id="{DE7EB07C-8400-8FE4-E36A-9EA815D5989C}"/>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Tree>
    <p:extLst>
      <p:ext uri="{BB962C8B-B14F-4D97-AF65-F5344CB8AC3E}">
        <p14:creationId xmlns:p14="http://schemas.microsoft.com/office/powerpoint/2010/main" val="1842469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88EB2-DD1A-D350-70A6-5C865CB953E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21BFBC4-3298-5B61-401B-4135E620A1B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B21BFBC4-3298-5B61-401B-4135E620A1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48D35B29-0B08-DE34-EDCD-5F81847084F0}"/>
              </a:ext>
            </a:extLst>
          </p:cNvPr>
          <p:cNvSpPr>
            <a:spLocks noGrp="1"/>
          </p:cNvSpPr>
          <p:nvPr>
            <p:ph type="title"/>
          </p:nvPr>
        </p:nvSpPr>
        <p:spPr/>
        <p:txBody>
          <a:bodyPr vert="horz" lIns="91440" tIns="45720" rIns="91440" bIns="45720" rtlCol="0" anchor="ctr">
            <a:normAutofit/>
          </a:bodyPr>
          <a:lstStyle/>
          <a:p>
            <a:r>
              <a:rPr lang="en-US" altLang="ja-JP">
                <a:solidFill>
                  <a:schemeClr val="tx1"/>
                </a:solidFill>
              </a:rPr>
              <a:t>11</a:t>
            </a:r>
            <a:r>
              <a:rPr lang="ja-JP" altLang="en-US">
                <a:solidFill>
                  <a:schemeClr val="tx1"/>
                </a:solidFill>
              </a:rPr>
              <a:t>．脳関連指標とアウトカムの関連性について</a:t>
            </a:r>
          </a:p>
        </p:txBody>
      </p:sp>
      <p:sp>
        <p:nvSpPr>
          <p:cNvPr id="4" name="スライド番号プレースホルダー 3">
            <a:extLst>
              <a:ext uri="{FF2B5EF4-FFF2-40B4-BE49-F238E27FC236}">
                <a16:creationId xmlns:a16="http://schemas.microsoft.com/office/drawing/2014/main" id="{FEC457B8-70A8-1BB8-DDE4-1F4959B27ED6}"/>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23</a:t>
            </a:fld>
            <a:endParaRPr lang="ja-JP" altLang="en-US"/>
          </a:p>
        </p:txBody>
      </p:sp>
      <p:sp>
        <p:nvSpPr>
          <p:cNvPr id="6" name="テキスト ボックス 5">
            <a:extLst>
              <a:ext uri="{FF2B5EF4-FFF2-40B4-BE49-F238E27FC236}">
                <a16:creationId xmlns:a16="http://schemas.microsoft.com/office/drawing/2014/main" id="{02360FB2-F3F2-088A-CE9D-C44FB7F76AB2}"/>
              </a:ext>
            </a:extLst>
          </p:cNvPr>
          <p:cNvSpPr txBox="1"/>
          <p:nvPr/>
        </p:nvSpPr>
        <p:spPr>
          <a:xfrm>
            <a:off x="363823" y="1140483"/>
            <a:ext cx="9117981" cy="784830"/>
          </a:xfrm>
          <a:prstGeom prst="rect">
            <a:avLst/>
          </a:prstGeom>
          <a:noFill/>
        </p:spPr>
        <p:txBody>
          <a:bodyPr wrap="square">
            <a:spAutoFit/>
          </a:bodyPr>
          <a:lstStyle/>
          <a:p>
            <a:r>
              <a:rPr lang="ja-JP" altLang="en-US" sz="1100">
                <a:solidFill>
                  <a:schemeClr val="accent1"/>
                </a:solidFill>
              </a:rPr>
              <a:t>ソリューションの利用で得られた脳関連指標（脳関連指標で表される効果）とアウトカムの関連性について考えられることを、論文の引用等によって説明してください。</a:t>
            </a:r>
            <a:endParaRPr lang="en-US" altLang="ja-JP" sz="1100">
              <a:solidFill>
                <a:schemeClr val="accent1"/>
              </a:solidFill>
            </a:endParaRPr>
          </a:p>
          <a:p>
            <a:endParaRPr lang="en-US" altLang="ja-JP" sz="1100">
              <a:solidFill>
                <a:schemeClr val="accent1"/>
              </a:solidFill>
            </a:endParaRPr>
          </a:p>
          <a:p>
            <a:r>
              <a:rPr lang="ja-JP" altLang="en-US" sz="1100">
                <a:solidFill>
                  <a:schemeClr val="accent1"/>
                </a:solidFill>
              </a:rPr>
              <a:t>最大１スライド以内に収めてください。</a:t>
            </a:r>
            <a:endParaRPr lang="en-US" altLang="ja-JP" sz="1100">
              <a:solidFill>
                <a:schemeClr val="accent1"/>
              </a:solidFill>
            </a:endParaRPr>
          </a:p>
        </p:txBody>
      </p:sp>
      <p:sp>
        <p:nvSpPr>
          <p:cNvPr id="5" name="Rectangle 16">
            <a:extLst>
              <a:ext uri="{FF2B5EF4-FFF2-40B4-BE49-F238E27FC236}">
                <a16:creationId xmlns:a16="http://schemas.microsoft.com/office/drawing/2014/main" id="{74205D5F-0995-EEAE-1885-C8E194171BEA}"/>
              </a:ext>
            </a:extLst>
          </p:cNvPr>
          <p:cNvSpPr/>
          <p:nvPr/>
        </p:nvSpPr>
        <p:spPr>
          <a:xfrm>
            <a:off x="206805" y="6530988"/>
            <a:ext cx="9274999" cy="311722"/>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 脳由来信号の科学的妥当性</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7" name="テキスト ボックス 6">
            <a:extLst>
              <a:ext uri="{FF2B5EF4-FFF2-40B4-BE49-F238E27FC236}">
                <a16:creationId xmlns:a16="http://schemas.microsoft.com/office/drawing/2014/main" id="{DA3855C1-2CEF-C229-979A-3AF35E185B3A}"/>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Tree>
    <p:extLst>
      <p:ext uri="{BB962C8B-B14F-4D97-AF65-F5344CB8AC3E}">
        <p14:creationId xmlns:p14="http://schemas.microsoft.com/office/powerpoint/2010/main" val="867228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1D9D5-33AD-87B6-A6B8-74B54131275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BD964A3-96C9-5EF4-3795-A425A33F7CA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639" imgH="639" progId="TCLayout.ActiveDocument.1">
                  <p:embed/>
                </p:oleObj>
              </mc:Choice>
              <mc:Fallback>
                <p:oleObj name="think-cellスライド" r:id="rId4" imgW="639" imgH="639" progId="TCLayout.ActiveDocument.1">
                  <p:embed/>
                  <p:pic>
                    <p:nvPicPr>
                      <p:cNvPr id="2" name="think-cell data - do not delete" hidden="1">
                        <a:extLst>
                          <a:ext uri="{FF2B5EF4-FFF2-40B4-BE49-F238E27FC236}">
                            <a16:creationId xmlns:a16="http://schemas.microsoft.com/office/drawing/2014/main" id="{FBD964A3-96C9-5EF4-3795-A425A33F7CA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07FE2220-889A-9E95-C07E-4535E6F24DEB}"/>
              </a:ext>
            </a:extLst>
          </p:cNvPr>
          <p:cNvSpPr>
            <a:spLocks noGrp="1"/>
          </p:cNvSpPr>
          <p:nvPr>
            <p:ph type="title"/>
          </p:nvPr>
        </p:nvSpPr>
        <p:spPr>
          <a:xfrm>
            <a:off x="206805" y="62294"/>
            <a:ext cx="8054545" cy="691120"/>
          </a:xfrm>
        </p:spPr>
        <p:txBody>
          <a:bodyPr vert="horz" lIns="91440" tIns="45720" rIns="91440" bIns="45720" rtlCol="0" anchor="ctr">
            <a:normAutofit/>
          </a:bodyPr>
          <a:lstStyle/>
          <a:p>
            <a:r>
              <a:rPr lang="en-US" altLang="ja-JP">
                <a:solidFill>
                  <a:schemeClr val="tx1"/>
                </a:solidFill>
              </a:rPr>
              <a:t>12</a:t>
            </a:r>
            <a:r>
              <a:rPr lang="ja-JP" altLang="en-US">
                <a:solidFill>
                  <a:schemeClr val="tx1"/>
                </a:solidFill>
              </a:rPr>
              <a:t>．新市場開拓の実現性について</a:t>
            </a:r>
          </a:p>
        </p:txBody>
      </p:sp>
      <p:sp>
        <p:nvSpPr>
          <p:cNvPr id="4" name="スライド番号プレースホルダー 3">
            <a:extLst>
              <a:ext uri="{FF2B5EF4-FFF2-40B4-BE49-F238E27FC236}">
                <a16:creationId xmlns:a16="http://schemas.microsoft.com/office/drawing/2014/main" id="{21869898-BEFB-FA2E-41FC-1129AEE3FB5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24</a:t>
            </a:fld>
            <a:endParaRPr lang="ja-JP" altLang="en-US"/>
          </a:p>
        </p:txBody>
      </p:sp>
      <p:sp>
        <p:nvSpPr>
          <p:cNvPr id="6" name="テキスト ボックス 5">
            <a:extLst>
              <a:ext uri="{FF2B5EF4-FFF2-40B4-BE49-F238E27FC236}">
                <a16:creationId xmlns:a16="http://schemas.microsoft.com/office/drawing/2014/main" id="{F6D4DC6C-5854-FEA2-1592-953D1EA43C60}"/>
              </a:ext>
            </a:extLst>
          </p:cNvPr>
          <p:cNvSpPr txBox="1"/>
          <p:nvPr/>
        </p:nvSpPr>
        <p:spPr>
          <a:xfrm>
            <a:off x="363823" y="1140483"/>
            <a:ext cx="9088860" cy="1277273"/>
          </a:xfrm>
          <a:prstGeom prst="rect">
            <a:avLst/>
          </a:prstGeom>
          <a:noFill/>
        </p:spPr>
        <p:txBody>
          <a:bodyPr wrap="square">
            <a:spAutoFit/>
          </a:bodyPr>
          <a:lstStyle/>
          <a:p>
            <a:r>
              <a:rPr lang="ja-JP" altLang="en-US" sz="1100" dirty="0">
                <a:solidFill>
                  <a:schemeClr val="accent1"/>
                </a:solidFill>
              </a:rPr>
              <a:t>本提案の「</a:t>
            </a:r>
            <a:r>
              <a:rPr lang="en-US" altLang="ja-JP" sz="1100" dirty="0">
                <a:solidFill>
                  <a:schemeClr val="accent1"/>
                </a:solidFill>
              </a:rPr>
              <a:t>4.</a:t>
            </a:r>
            <a:r>
              <a:rPr lang="ja-JP" altLang="en-US" sz="1100" dirty="0">
                <a:solidFill>
                  <a:schemeClr val="accent1"/>
                </a:solidFill>
              </a:rPr>
              <a:t>社会的インパクトおよび社会実装アイデア」で記載した内容や「</a:t>
            </a:r>
            <a:r>
              <a:rPr lang="en-US" altLang="ja-JP" sz="1100" dirty="0">
                <a:solidFill>
                  <a:schemeClr val="accent1"/>
                </a:solidFill>
              </a:rPr>
              <a:t>10.</a:t>
            </a:r>
            <a:r>
              <a:rPr lang="ja-JP" altLang="en-US" sz="1100" dirty="0">
                <a:solidFill>
                  <a:schemeClr val="accent1"/>
                </a:solidFill>
              </a:rPr>
              <a:t>で記載のアウトカムの結果」等を踏まえて、本提案のソリューションがどのように新市場の開拓に貢献するのかについて、市場波及効果（ニーズやペインが「どのように」あるいは「どの程度」解決されるか等）、ユーザー受容性や競合比較等も含めて定量的に説明してください。</a:t>
            </a:r>
            <a:br>
              <a:rPr lang="en-US" altLang="ja-JP" sz="1100" dirty="0">
                <a:solidFill>
                  <a:schemeClr val="accent1"/>
                </a:solidFill>
              </a:rPr>
            </a:br>
            <a:br>
              <a:rPr lang="en-US" altLang="ja-JP" sz="1100" dirty="0">
                <a:solidFill>
                  <a:schemeClr val="accent1"/>
                </a:solidFill>
              </a:rPr>
            </a:br>
            <a:r>
              <a:rPr lang="en-US" altLang="ja-JP" sz="1100" dirty="0">
                <a:solidFill>
                  <a:schemeClr val="accent1"/>
                </a:solidFill>
              </a:rPr>
              <a:t>※</a:t>
            </a:r>
            <a:r>
              <a:rPr lang="ja-JP" altLang="en-US" sz="1100" dirty="0">
                <a:solidFill>
                  <a:schemeClr val="accent1"/>
                </a:solidFill>
              </a:rPr>
              <a:t>提供価値において、他の手段もある中で該当する脳由来信号を活用する必要性を競合優位性に含めて記述してください。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最大２スライド以内に収めてください。</a:t>
            </a:r>
            <a:endParaRPr lang="en-US" altLang="ja-JP" sz="1100" dirty="0">
              <a:solidFill>
                <a:schemeClr val="accent1"/>
              </a:solidFill>
            </a:endParaRPr>
          </a:p>
        </p:txBody>
      </p:sp>
      <p:sp>
        <p:nvSpPr>
          <p:cNvPr id="5" name="Rectangle 16">
            <a:extLst>
              <a:ext uri="{FF2B5EF4-FFF2-40B4-BE49-F238E27FC236}">
                <a16:creationId xmlns:a16="http://schemas.microsoft.com/office/drawing/2014/main" id="{D0F54D85-C018-A7AD-E0A4-456406AE6516}"/>
              </a:ext>
            </a:extLst>
          </p:cNvPr>
          <p:cNvSpPr/>
          <p:nvPr/>
        </p:nvSpPr>
        <p:spPr>
          <a:xfrm>
            <a:off x="206805" y="6530988"/>
            <a:ext cx="5935801" cy="311722"/>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a:t>
            </a:r>
            <a:r>
              <a:rPr lang="zh-TW" altLang="en-US" sz="1200">
                <a:solidFill>
                  <a:schemeClr val="tx1"/>
                </a:solidFill>
                <a:latin typeface="Trebuchet MS" panose="020B0603020202020204" pitchFamily="34" charset="0"/>
                <a:ea typeface="Meiryo UI" panose="020B0604030504040204" pitchFamily="50" charset="-128"/>
              </a:rPr>
              <a:t> 新市場創出効果</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7" name="テキスト ボックス 6">
            <a:extLst>
              <a:ext uri="{FF2B5EF4-FFF2-40B4-BE49-F238E27FC236}">
                <a16:creationId xmlns:a16="http://schemas.microsoft.com/office/drawing/2014/main" id="{A0398F69-32CA-0CD9-FA0F-E344564F1452}"/>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Tree>
    <p:extLst>
      <p:ext uri="{BB962C8B-B14F-4D97-AF65-F5344CB8AC3E}">
        <p14:creationId xmlns:p14="http://schemas.microsoft.com/office/powerpoint/2010/main" val="962374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7C23F-9F30-943D-8EF5-1E33722F4EB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B795117-9DF9-49BC-8E67-384D12853F4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7B795117-9DF9-49BC-8E67-384D12853F4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AF63F488-0547-FE35-9516-99061B00DE0D}"/>
              </a:ext>
            </a:extLst>
          </p:cNvPr>
          <p:cNvSpPr>
            <a:spLocks noGrp="1"/>
          </p:cNvSpPr>
          <p:nvPr>
            <p:ph type="title"/>
          </p:nvPr>
        </p:nvSpPr>
        <p:spPr/>
        <p:txBody>
          <a:bodyPr vert="horz" lIns="91440" tIns="45720" rIns="91440" bIns="45720" rtlCol="0" anchor="ctr">
            <a:normAutofit/>
          </a:bodyPr>
          <a:lstStyle/>
          <a:p>
            <a:r>
              <a:rPr lang="en-US" altLang="ja-JP">
                <a:solidFill>
                  <a:schemeClr val="tx1"/>
                </a:solidFill>
              </a:rPr>
              <a:t>13</a:t>
            </a:r>
            <a:r>
              <a:rPr lang="ja-JP" altLang="en-US">
                <a:solidFill>
                  <a:schemeClr val="tx1"/>
                </a:solidFill>
              </a:rPr>
              <a:t>．今後の展開</a:t>
            </a:r>
          </a:p>
        </p:txBody>
      </p:sp>
      <p:sp>
        <p:nvSpPr>
          <p:cNvPr id="4" name="スライド番号プレースホルダー 3">
            <a:extLst>
              <a:ext uri="{FF2B5EF4-FFF2-40B4-BE49-F238E27FC236}">
                <a16:creationId xmlns:a16="http://schemas.microsoft.com/office/drawing/2014/main" id="{0AF58392-EF7D-C529-A426-3A842EA326CE}"/>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25</a:t>
            </a:fld>
            <a:endParaRPr lang="ja-JP" altLang="en-US"/>
          </a:p>
        </p:txBody>
      </p:sp>
      <p:sp>
        <p:nvSpPr>
          <p:cNvPr id="6" name="テキスト ボックス 5">
            <a:extLst>
              <a:ext uri="{FF2B5EF4-FFF2-40B4-BE49-F238E27FC236}">
                <a16:creationId xmlns:a16="http://schemas.microsoft.com/office/drawing/2014/main" id="{A3D19D07-2449-FBFC-08BA-FD4605678C8C}"/>
              </a:ext>
            </a:extLst>
          </p:cNvPr>
          <p:cNvSpPr txBox="1"/>
          <p:nvPr/>
        </p:nvSpPr>
        <p:spPr>
          <a:xfrm>
            <a:off x="363823" y="1140483"/>
            <a:ext cx="9088860" cy="1446550"/>
          </a:xfrm>
          <a:prstGeom prst="rect">
            <a:avLst/>
          </a:prstGeom>
          <a:noFill/>
        </p:spPr>
        <p:txBody>
          <a:bodyPr wrap="square">
            <a:spAutoFit/>
          </a:bodyPr>
          <a:lstStyle/>
          <a:p>
            <a:r>
              <a:rPr lang="ja-JP" altLang="en-US" sz="1100">
                <a:solidFill>
                  <a:schemeClr val="accent1"/>
                </a:solidFill>
              </a:rPr>
              <a:t>コンテスト後の</a:t>
            </a:r>
            <a:r>
              <a:rPr lang="en-US" altLang="ja-JP" sz="1100">
                <a:solidFill>
                  <a:schemeClr val="accent1"/>
                </a:solidFill>
              </a:rPr>
              <a:t>PoC/</a:t>
            </a:r>
            <a:r>
              <a:rPr lang="ja-JP" altLang="en-US" sz="1100">
                <a:solidFill>
                  <a:schemeClr val="accent1"/>
                </a:solidFill>
              </a:rPr>
              <a:t>研究開発計画及び新市場開拓に向けた事業計画（５年後の売上計画等の定量的な情報を含む）、両者を踏まえた社会実装ロードマップ等についてご記載ください。</a:t>
            </a:r>
            <a:endParaRPr lang="en-US" altLang="ja-JP" sz="1100">
              <a:solidFill>
                <a:schemeClr val="accent1"/>
              </a:solidFill>
            </a:endParaRPr>
          </a:p>
          <a:p>
            <a:endParaRPr lang="en-US" altLang="ja-JP" sz="1100">
              <a:solidFill>
                <a:schemeClr val="accent1"/>
              </a:solidFill>
            </a:endParaRPr>
          </a:p>
          <a:p>
            <a:r>
              <a:rPr lang="ja-JP" altLang="en-US" sz="1100">
                <a:solidFill>
                  <a:schemeClr val="accent1"/>
                </a:solidFill>
              </a:rPr>
              <a:t>また、現時点で誰のどのような課題を解決し、それがいくらで売れるのか（潜在顧客</a:t>
            </a:r>
            <a:r>
              <a:rPr lang="en-US" altLang="ja-JP" sz="1100">
                <a:solidFill>
                  <a:schemeClr val="accent1"/>
                </a:solidFill>
              </a:rPr>
              <a:t>×</a:t>
            </a:r>
            <a:r>
              <a:rPr lang="ja-JP" altLang="en-US" sz="1100">
                <a:solidFill>
                  <a:schemeClr val="accent1"/>
                </a:solidFill>
              </a:rPr>
              <a:t>単価等）、さらにどのような潜在課題を解決するのかについても記載してください。根拠・証拠として、顧客リストやプロダクト候補のヒアリング、ベンチマーク企業との比較などの結果も踏まえて説明してください。</a:t>
            </a:r>
            <a:endParaRPr lang="en-US" altLang="ja-JP" sz="1100">
              <a:solidFill>
                <a:schemeClr val="accent1"/>
              </a:solidFill>
            </a:endParaRPr>
          </a:p>
          <a:p>
            <a:endParaRPr lang="en-US" altLang="ja-JP" sz="1100">
              <a:solidFill>
                <a:schemeClr val="accent1"/>
              </a:solidFill>
              <a:highlight>
                <a:srgbClr val="FFFF00"/>
              </a:highlight>
            </a:endParaRPr>
          </a:p>
          <a:p>
            <a:r>
              <a:rPr lang="ja-JP" altLang="en-US" sz="1100">
                <a:solidFill>
                  <a:schemeClr val="accent1"/>
                </a:solidFill>
              </a:rPr>
              <a:t>最大５スライド以内に収めてください。</a:t>
            </a:r>
            <a:endParaRPr lang="en-US" altLang="ja-JP" sz="1100">
              <a:solidFill>
                <a:schemeClr val="accent1"/>
              </a:solidFill>
            </a:endParaRPr>
          </a:p>
        </p:txBody>
      </p:sp>
      <p:sp>
        <p:nvSpPr>
          <p:cNvPr id="5" name="Rectangle 16">
            <a:extLst>
              <a:ext uri="{FF2B5EF4-FFF2-40B4-BE49-F238E27FC236}">
                <a16:creationId xmlns:a16="http://schemas.microsoft.com/office/drawing/2014/main" id="{76784D50-5602-BCAB-00CF-95885B612E9E}"/>
              </a:ext>
            </a:extLst>
          </p:cNvPr>
          <p:cNvSpPr/>
          <p:nvPr/>
        </p:nvSpPr>
        <p:spPr>
          <a:xfrm>
            <a:off x="206805" y="6530988"/>
            <a:ext cx="7917599" cy="311722"/>
          </a:xfrm>
          <a:prstGeom prst="rect">
            <a:avLst/>
          </a:prstGeom>
          <a:noFill/>
          <a:ln w="1905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lvl="1">
              <a:buClr>
                <a:srgbClr val="0E2841"/>
              </a:buClr>
            </a:pPr>
            <a:r>
              <a:rPr lang="ja-JP" altLang="en-US" sz="1200">
                <a:solidFill>
                  <a:schemeClr val="tx1"/>
                </a:solidFill>
                <a:latin typeface="Trebuchet MS" panose="020B0603020202020204" pitchFamily="34" charset="0"/>
                <a:ea typeface="Meiryo UI" panose="020B0604030504040204" pitchFamily="50" charset="-128"/>
              </a:rPr>
              <a:t>対象審査項目：</a:t>
            </a:r>
            <a:r>
              <a:rPr lang="zh-TW" altLang="en-US" sz="1200">
                <a:solidFill>
                  <a:schemeClr val="tx1"/>
                </a:solidFill>
                <a:latin typeface="Trebuchet MS" panose="020B0603020202020204" pitchFamily="34" charset="0"/>
                <a:ea typeface="Meiryo UI" panose="020B0604030504040204" pitchFamily="50" charset="-128"/>
              </a:rPr>
              <a:t> 新市場創出効果</a:t>
            </a:r>
            <a:r>
              <a:rPr lang="ja-JP" altLang="en-US" sz="1200">
                <a:solidFill>
                  <a:schemeClr val="tx1"/>
                </a:solidFill>
                <a:latin typeface="Trebuchet MS" panose="020B0603020202020204" pitchFamily="34" charset="0"/>
                <a:ea typeface="Meiryo UI" panose="020B0604030504040204" pitchFamily="50" charset="-128"/>
              </a:rPr>
              <a:t>、 実行体制・遂行能力、 研究開発結果における信頼性と今後の研究開発実現性</a:t>
            </a:r>
            <a:endParaRPr lang="en-US" altLang="ja-JP" sz="1200">
              <a:solidFill>
                <a:schemeClr val="tx1"/>
              </a:solidFill>
              <a:latin typeface="Trebuchet MS" panose="020B0603020202020204" pitchFamily="34" charset="0"/>
              <a:ea typeface="Meiryo UI" panose="020B0604030504040204" pitchFamily="50" charset="-128"/>
            </a:endParaRPr>
          </a:p>
        </p:txBody>
      </p:sp>
      <p:sp>
        <p:nvSpPr>
          <p:cNvPr id="7" name="テキスト ボックス 6">
            <a:extLst>
              <a:ext uri="{FF2B5EF4-FFF2-40B4-BE49-F238E27FC236}">
                <a16:creationId xmlns:a16="http://schemas.microsoft.com/office/drawing/2014/main" id="{F1FFBF3E-7FF6-07D1-4BAD-10E453190975}"/>
              </a:ext>
            </a:extLst>
          </p:cNvPr>
          <p:cNvSpPr txBox="1"/>
          <p:nvPr/>
        </p:nvSpPr>
        <p:spPr>
          <a:xfrm>
            <a:off x="8707030" y="-1"/>
            <a:ext cx="1198969" cy="215444"/>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本選審査用補足資料</a:t>
            </a:r>
          </a:p>
        </p:txBody>
      </p:sp>
    </p:spTree>
    <p:extLst>
      <p:ext uri="{BB962C8B-B14F-4D97-AF65-F5344CB8AC3E}">
        <p14:creationId xmlns:p14="http://schemas.microsoft.com/office/powerpoint/2010/main" val="2875602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A54E728-8A4E-8438-6502-DBFDCE66FEB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7A54E728-8A4E-8438-6502-DBFDCE66FEB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9809FBCC-3F6A-2C00-D602-CB997907442C}"/>
              </a:ext>
            </a:extLst>
          </p:cNvPr>
          <p:cNvSpPr>
            <a:spLocks noGrp="1"/>
          </p:cNvSpPr>
          <p:nvPr>
            <p:ph type="sldNum" sz="quarter" idx="4"/>
          </p:nvPr>
        </p:nvSpPr>
        <p:spPr/>
        <p:txBody>
          <a:bodyPr/>
          <a:lstStyle/>
          <a:p>
            <a:fld id="{652AE7A0-B274-4AD2-A86F-1F9EDE300C1C}" type="slidenum">
              <a:rPr lang="ja-JP" altLang="en-US" smtClean="0"/>
              <a:pPr/>
              <a:t>26</a:t>
            </a:fld>
            <a:endParaRPr lang="ja-JP" altLang="en-US"/>
          </a:p>
        </p:txBody>
      </p:sp>
      <p:graphicFrame>
        <p:nvGraphicFramePr>
          <p:cNvPr id="5" name="表 4">
            <a:extLst>
              <a:ext uri="{FF2B5EF4-FFF2-40B4-BE49-F238E27FC236}">
                <a16:creationId xmlns:a16="http://schemas.microsoft.com/office/drawing/2014/main" id="{8A5BA99E-C66F-9583-71A1-74484322BA63}"/>
              </a:ext>
            </a:extLst>
          </p:cNvPr>
          <p:cNvGraphicFramePr>
            <a:graphicFrameLocks noGrp="1"/>
          </p:cNvGraphicFramePr>
          <p:nvPr>
            <p:extLst>
              <p:ext uri="{D42A27DB-BD31-4B8C-83A1-F6EECF244321}">
                <p14:modId xmlns:p14="http://schemas.microsoft.com/office/powerpoint/2010/main" val="1024058794"/>
              </p:ext>
            </p:extLst>
          </p:nvPr>
        </p:nvGraphicFramePr>
        <p:xfrm>
          <a:off x="363538" y="1330325"/>
          <a:ext cx="8934466" cy="5175360"/>
        </p:xfrm>
        <a:graphic>
          <a:graphicData uri="http://schemas.openxmlformats.org/drawingml/2006/table">
            <a:tbl>
              <a:tblPr/>
              <a:tblGrid>
                <a:gridCol w="2714513">
                  <a:extLst>
                    <a:ext uri="{9D8B030D-6E8A-4147-A177-3AD203B41FA5}">
                      <a16:colId xmlns:a16="http://schemas.microsoft.com/office/drawing/2014/main" val="4014939872"/>
                    </a:ext>
                  </a:extLst>
                </a:gridCol>
                <a:gridCol w="6219953">
                  <a:extLst>
                    <a:ext uri="{9D8B030D-6E8A-4147-A177-3AD203B41FA5}">
                      <a16:colId xmlns:a16="http://schemas.microsoft.com/office/drawing/2014/main" val="148737230"/>
                    </a:ext>
                  </a:extLst>
                </a:gridCol>
              </a:tblGrid>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en-US" altLang="ja-JP" sz="1200" dirty="0">
                          <a:solidFill>
                            <a:srgbClr val="37373A"/>
                          </a:solidFill>
                          <a:cs typeface="+mn-cs"/>
                        </a:rPr>
                        <a:t>Ⅰ.</a:t>
                      </a:r>
                      <a:r>
                        <a:rPr kumimoji="1" lang="ja-JP" altLang="en-US" sz="1200" kern="1200" dirty="0">
                          <a:solidFill>
                            <a:schemeClr val="tx1"/>
                          </a:solidFill>
                          <a:latin typeface="+mn-lt"/>
                          <a:ea typeface="+mn-ea"/>
                          <a:cs typeface="+mn-cs"/>
                        </a:rPr>
                        <a:t>本事業の提案内容サマリ 公開用</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latin typeface="+mn-lt"/>
                          <a:ea typeface="+mn-ea"/>
                          <a:cs typeface="+mn-cs"/>
                        </a:rPr>
                        <a:t>補足指示</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149048569"/>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ja-JP" altLang="en-US" sz="1200">
                          <a:solidFill>
                            <a:schemeClr val="tx1"/>
                          </a:solidFill>
                        </a:rPr>
                        <a:t>エグゼクティブサマリ</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ja-JP" altLang="en-US" sz="1200">
                          <a:solidFill>
                            <a:schemeClr val="tx1"/>
                          </a:solidFill>
                        </a:rPr>
                        <a:t>特になし</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33162036"/>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en-US" altLang="ja-JP" sz="1200">
                          <a:solidFill>
                            <a:srgbClr val="37373A"/>
                          </a:solidFill>
                        </a:rPr>
                        <a:t>Ⅱ</a:t>
                      </a:r>
                      <a:r>
                        <a:rPr lang="en-US" altLang="ja-JP" sz="1200">
                          <a:solidFill>
                            <a:srgbClr val="37373A"/>
                          </a:solidFill>
                          <a:cs typeface="+mn-cs"/>
                        </a:rPr>
                        <a:t>.</a:t>
                      </a:r>
                      <a:r>
                        <a:rPr lang="ja-JP" altLang="en-US" sz="1200" b="0">
                          <a:solidFill>
                            <a:schemeClr val="tx1"/>
                          </a:solidFill>
                        </a:rPr>
                        <a:t>本事業の</a:t>
                      </a:r>
                      <a:r>
                        <a:rPr lang="zh-TW" altLang="en-US" sz="1200" b="0">
                          <a:solidFill>
                            <a:schemeClr val="tx1"/>
                          </a:solidFill>
                        </a:rPr>
                        <a:t>提案書</a:t>
                      </a:r>
                      <a:r>
                        <a:rPr lang="en-US" altLang="ja-JP" sz="1200" b="0">
                          <a:solidFill>
                            <a:srgbClr val="37373A"/>
                          </a:solidFill>
                        </a:rPr>
                        <a:t> </a:t>
                      </a:r>
                      <a:r>
                        <a:rPr lang="ja-JP" altLang="en-US" sz="1200" b="0">
                          <a:solidFill>
                            <a:srgbClr val="37373A"/>
                          </a:solidFill>
                        </a:rPr>
                        <a:t>審査用資料 </a:t>
                      </a:r>
                      <a:r>
                        <a:rPr lang="ja-JP" altLang="en-US" sz="1200" b="0">
                          <a:solidFill>
                            <a:srgbClr val="37373A"/>
                          </a:solidFill>
                          <a:cs typeface="+mn-cs"/>
                        </a:rPr>
                        <a:t>非公開</a:t>
                      </a:r>
                      <a:endParaRPr kumimoji="1" lang="en-US" altLang="ja-JP" sz="1200" kern="1200">
                        <a:solidFill>
                          <a:schemeClr val="tx1"/>
                        </a:solidFill>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endParaRPr kumimoji="1" lang="en-US" altLang="ja-JP" sz="1200" kern="1200">
                        <a:solidFill>
                          <a:schemeClr val="tx1"/>
                        </a:solidFill>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3365586756"/>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latin typeface="+mn-lt"/>
                          <a:ea typeface="+mn-ea"/>
                          <a:cs typeface="+mn-cs"/>
                        </a:rPr>
                        <a:t>提案ソリューションの革新性</a:t>
                      </a:r>
                      <a:endParaRPr lang="ja-JP" altLang="en-US" sz="1200">
                        <a:solidFill>
                          <a:schemeClr val="tx1"/>
                        </a:solidFill>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effectLst/>
                          <a:latin typeface="+mn-lt"/>
                          <a:ea typeface="+mn-ea"/>
                          <a:cs typeface="+mn-cs"/>
                        </a:rPr>
                        <a:t>予選審査では提案ソリューションの設計について説明いただきましたが、本選審査ではソリューションの開発実験結果を踏まえて、新しい体験や従来にない新たな活用方法を提供してることについて説明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561807690"/>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zh-TW" altLang="en-US" sz="1200" kern="1200">
                          <a:solidFill>
                            <a:schemeClr val="tx1"/>
                          </a:solidFill>
                          <a:latin typeface="メイリオ" panose="020B0604030504040204" pitchFamily="50" charset="-128"/>
                          <a:ea typeface="メイリオ" panose="020B0604030504040204" pitchFamily="50" charset="-128"/>
                          <a:cs typeface="+mn-cs"/>
                        </a:rPr>
                        <a:t>新市場創出効果</a:t>
                      </a:r>
                      <a:endParaRPr lang="ja-JP" altLang="en-US" sz="1200">
                        <a:solidFill>
                          <a:schemeClr val="tx1"/>
                        </a:solidFill>
                        <a:latin typeface="メイリオ" panose="020B0604030504040204" pitchFamily="50" charset="-128"/>
                        <a:ea typeface="メイリオ" panose="020B0604030504040204" pitchFamily="50" charset="-128"/>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dirty="0">
                          <a:solidFill>
                            <a:schemeClr val="tx1"/>
                          </a:solidFill>
                          <a:effectLst/>
                          <a:latin typeface="+mn-lt"/>
                          <a:ea typeface="+mn-ea"/>
                          <a:cs typeface="+mn-cs"/>
                        </a:rPr>
                        <a:t>予選審査では</a:t>
                      </a:r>
                      <a:r>
                        <a:rPr kumimoji="1" lang="en-US" altLang="ja-JP" sz="1200" kern="1200" dirty="0">
                          <a:solidFill>
                            <a:schemeClr val="tx1"/>
                          </a:solidFill>
                          <a:effectLst/>
                          <a:latin typeface="+mn-lt"/>
                          <a:ea typeface="+mn-ea"/>
                          <a:cs typeface="+mn-cs"/>
                        </a:rPr>
                        <a:t>SAM</a:t>
                      </a:r>
                      <a:r>
                        <a:rPr kumimoji="1" lang="ja-JP" altLang="en-US" sz="1200" kern="1200" dirty="0">
                          <a:solidFill>
                            <a:schemeClr val="tx1"/>
                          </a:solidFill>
                          <a:effectLst/>
                          <a:latin typeface="+mn-lt"/>
                          <a:ea typeface="+mn-ea"/>
                          <a:cs typeface="+mn-cs"/>
                        </a:rPr>
                        <a:t>レベルの市場規模について説明いただきましたが、本選審査では提案された研究開発結果を踏まえて、新しく開拓される市場規模や成長性について、説明してください。また、</a:t>
                      </a:r>
                      <a:r>
                        <a:rPr kumimoji="1" lang="en-US" altLang="ja-JP" sz="1200" kern="1200" dirty="0">
                          <a:solidFill>
                            <a:schemeClr val="tx1"/>
                          </a:solidFill>
                          <a:effectLst/>
                          <a:latin typeface="+mn-lt"/>
                          <a:ea typeface="+mn-ea"/>
                          <a:cs typeface="+mn-cs"/>
                        </a:rPr>
                        <a:t>5</a:t>
                      </a:r>
                      <a:r>
                        <a:rPr kumimoji="1" lang="ja-JP" altLang="en-US" sz="1200" kern="1200" dirty="0">
                          <a:solidFill>
                            <a:schemeClr val="tx1"/>
                          </a:solidFill>
                          <a:effectLst/>
                          <a:latin typeface="+mn-lt"/>
                          <a:ea typeface="+mn-ea"/>
                          <a:cs typeface="+mn-cs"/>
                        </a:rPr>
                        <a:t>年後の売上計画や経済効果まで言及してください。</a:t>
                      </a:r>
                    </a:p>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dirty="0">
                          <a:solidFill>
                            <a:schemeClr val="tx1"/>
                          </a:solidFill>
                        </a:rPr>
                        <a:t>予選審査ではアウトカムの設定やアイデア等について説明いただきましたが、本選審査では提案された研究開発結果を踏まえて、アウトカム結果が事業面でどのように市場創出に寄与するか説明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04068182"/>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ja-JP" altLang="en-US" sz="1200">
                          <a:solidFill>
                            <a:schemeClr val="tx1"/>
                          </a:solidFill>
                        </a:rPr>
                        <a:t>実行体制・遂行能力</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予選審査では提案内容を実行する体制について説明いただきましたが、事業中および事業終了後以降の研究開発や事業化の推進の実現に向けた体制の内容を含めたものを説明してください。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748863875"/>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ja-JP" altLang="en-US" sz="1200"/>
                        <a:t>脳由来信号の科学的妥当性</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予選審査と同じ項目となりますが、本選審査では研究開発期間中に取得した脳に由来する生体情報に対する科学的な説明をしてください。</a:t>
                      </a:r>
                    </a:p>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また、得られた脳関連指標とアウトカムの関連性についても説明してください。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534456663"/>
                  </a:ext>
                </a:extLst>
              </a:tr>
              <a:tr h="210952">
                <a:tc>
                  <a:txBody>
                    <a:bodyPr/>
                    <a:lstStyle/>
                    <a:p>
                      <a:pPr defTabSz="536575"/>
                      <a:r>
                        <a:rPr lang="ja-JP" altLang="en-US" sz="1200">
                          <a:solidFill>
                            <a:schemeClr val="tx1"/>
                          </a:solidFill>
                        </a:rPr>
                        <a:t>研究開発結果についての信頼性と今後の研究開発実現性</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予選審査ではアウトカムを定量的に評価する方法について説明いただきましたが、本選審査では研究開発の結果の信頼性が高いものであるかについて説明してください。</a:t>
                      </a:r>
                      <a:endParaRPr lang="en-US" altLang="ja-JP" sz="1200">
                        <a:solidFill>
                          <a:schemeClr val="tx1"/>
                        </a:solidFill>
                      </a:endParaRPr>
                    </a:p>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予選審査では本コンテスト期間を含む研究計画について説明いただきましたが、本選審査では本事業後の研究開発計画について説明してください。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93342740"/>
                  </a:ext>
                </a:extLst>
              </a:tr>
            </a:tbl>
          </a:graphicData>
        </a:graphic>
      </p:graphicFrame>
      <p:sp>
        <p:nvSpPr>
          <p:cNvPr id="12" name="タイトル 1">
            <a:extLst>
              <a:ext uri="{FF2B5EF4-FFF2-40B4-BE49-F238E27FC236}">
                <a16:creationId xmlns:a16="http://schemas.microsoft.com/office/drawing/2014/main" id="{44090E8F-FBC5-AE9C-ADCA-9B8FEE3102E2}"/>
              </a:ext>
            </a:extLst>
          </p:cNvPr>
          <p:cNvSpPr>
            <a:spLocks noGrp="1"/>
          </p:cNvSpPr>
          <p:nvPr>
            <p:ph type="title"/>
          </p:nvPr>
        </p:nvSpPr>
        <p:spPr>
          <a:xfrm>
            <a:off x="206805" y="62294"/>
            <a:ext cx="9091199" cy="691120"/>
          </a:xfrm>
        </p:spPr>
        <p:txBody>
          <a:bodyPr vert="horz" rIns="91440">
            <a:normAutofit/>
          </a:bodyPr>
          <a:lstStyle/>
          <a:p>
            <a:r>
              <a:rPr kumimoji="1" lang="en-US" altLang="ja-JP"/>
              <a:t>【</a:t>
            </a:r>
            <a:r>
              <a:rPr kumimoji="1" lang="ja-JP" altLang="en-US"/>
              <a:t>参考</a:t>
            </a:r>
            <a:r>
              <a:rPr kumimoji="1" lang="en-US" altLang="ja-JP"/>
              <a:t>】</a:t>
            </a:r>
            <a:r>
              <a:rPr kumimoji="1" lang="ja-JP" altLang="en-US"/>
              <a:t>本選提出資料に関する補足指示まとめ（</a:t>
            </a:r>
            <a:r>
              <a:rPr kumimoji="1" lang="en-US" altLang="ja-JP"/>
              <a:t>1/3</a:t>
            </a:r>
            <a:r>
              <a:rPr kumimoji="1" lang="ja-JP" altLang="en-US"/>
              <a:t>）</a:t>
            </a:r>
            <a:endParaRPr kumimoji="1" lang="en-US"/>
          </a:p>
        </p:txBody>
      </p:sp>
    </p:spTree>
    <p:extLst>
      <p:ext uri="{BB962C8B-B14F-4D97-AF65-F5344CB8AC3E}">
        <p14:creationId xmlns:p14="http://schemas.microsoft.com/office/powerpoint/2010/main" val="2276208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2A8E9-B590-CF1D-4E29-B0F92F4B82DA}"/>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9BB7B59-89C8-9CDF-1E8C-7AD5FE5BCE7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B9BB7B59-89C8-9CDF-1E8C-7AD5FE5BCE7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A98E8300-77B9-69BC-3473-8E0E8F681725}"/>
              </a:ext>
            </a:extLst>
          </p:cNvPr>
          <p:cNvSpPr>
            <a:spLocks noGrp="1"/>
          </p:cNvSpPr>
          <p:nvPr>
            <p:ph type="sldNum" sz="quarter" idx="4"/>
          </p:nvPr>
        </p:nvSpPr>
        <p:spPr/>
        <p:txBody>
          <a:bodyPr/>
          <a:lstStyle/>
          <a:p>
            <a:fld id="{652AE7A0-B274-4AD2-A86F-1F9EDE300C1C}" type="slidenum">
              <a:rPr lang="ja-JP" altLang="en-US" smtClean="0"/>
              <a:pPr/>
              <a:t>27</a:t>
            </a:fld>
            <a:endParaRPr lang="ja-JP" altLang="en-US"/>
          </a:p>
        </p:txBody>
      </p:sp>
      <p:sp>
        <p:nvSpPr>
          <p:cNvPr id="8" name="タイトル 1">
            <a:extLst>
              <a:ext uri="{FF2B5EF4-FFF2-40B4-BE49-F238E27FC236}">
                <a16:creationId xmlns:a16="http://schemas.microsoft.com/office/drawing/2014/main" id="{2B9EB5F2-FAE1-BC26-8952-F4228825CF3F}"/>
              </a:ext>
            </a:extLst>
          </p:cNvPr>
          <p:cNvSpPr>
            <a:spLocks noGrp="1"/>
          </p:cNvSpPr>
          <p:nvPr>
            <p:ph type="title"/>
          </p:nvPr>
        </p:nvSpPr>
        <p:spPr>
          <a:xfrm>
            <a:off x="206805" y="62294"/>
            <a:ext cx="9091199" cy="691120"/>
          </a:xfrm>
        </p:spPr>
        <p:txBody>
          <a:bodyPr vert="horz" rIns="91440">
            <a:normAutofit/>
          </a:bodyPr>
          <a:lstStyle/>
          <a:p>
            <a:r>
              <a:rPr kumimoji="1" lang="en-US" altLang="ja-JP"/>
              <a:t>【</a:t>
            </a:r>
            <a:r>
              <a:rPr kumimoji="1" lang="ja-JP" altLang="en-US"/>
              <a:t>参考</a:t>
            </a:r>
            <a:r>
              <a:rPr kumimoji="1" lang="en-US" altLang="ja-JP"/>
              <a:t>】</a:t>
            </a:r>
            <a:r>
              <a:rPr kumimoji="1" lang="ja-JP" altLang="en-US"/>
              <a:t>本選提出資料に関する補足指示まとめ（</a:t>
            </a:r>
            <a:r>
              <a:rPr kumimoji="1" lang="en-US" altLang="ja-JP"/>
              <a:t>2/3</a:t>
            </a:r>
            <a:r>
              <a:rPr kumimoji="1" lang="ja-JP" altLang="en-US"/>
              <a:t>）</a:t>
            </a:r>
            <a:endParaRPr kumimoji="1" lang="en-US"/>
          </a:p>
        </p:txBody>
      </p:sp>
      <p:graphicFrame>
        <p:nvGraphicFramePr>
          <p:cNvPr id="10" name="表 9">
            <a:extLst>
              <a:ext uri="{FF2B5EF4-FFF2-40B4-BE49-F238E27FC236}">
                <a16:creationId xmlns:a16="http://schemas.microsoft.com/office/drawing/2014/main" id="{B63F38B7-BB54-9F77-3BE7-C30D0CE33820}"/>
              </a:ext>
            </a:extLst>
          </p:cNvPr>
          <p:cNvGraphicFramePr>
            <a:graphicFrameLocks noGrp="1"/>
          </p:cNvGraphicFramePr>
          <p:nvPr>
            <p:extLst>
              <p:ext uri="{D42A27DB-BD31-4B8C-83A1-F6EECF244321}">
                <p14:modId xmlns:p14="http://schemas.microsoft.com/office/powerpoint/2010/main" val="1609723882"/>
              </p:ext>
            </p:extLst>
          </p:nvPr>
        </p:nvGraphicFramePr>
        <p:xfrm>
          <a:off x="363538" y="953807"/>
          <a:ext cx="8934466" cy="5829120"/>
        </p:xfrm>
        <a:graphic>
          <a:graphicData uri="http://schemas.openxmlformats.org/drawingml/2006/table">
            <a:tbl>
              <a:tblPr/>
              <a:tblGrid>
                <a:gridCol w="3078909">
                  <a:extLst>
                    <a:ext uri="{9D8B030D-6E8A-4147-A177-3AD203B41FA5}">
                      <a16:colId xmlns:a16="http://schemas.microsoft.com/office/drawing/2014/main" val="4014939872"/>
                    </a:ext>
                  </a:extLst>
                </a:gridCol>
                <a:gridCol w="5855557">
                  <a:extLst>
                    <a:ext uri="{9D8B030D-6E8A-4147-A177-3AD203B41FA5}">
                      <a16:colId xmlns:a16="http://schemas.microsoft.com/office/drawing/2014/main" val="148737230"/>
                    </a:ext>
                  </a:extLst>
                </a:gridCol>
              </a:tblGrid>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en-US" altLang="ja-JP" sz="1200" dirty="0">
                          <a:solidFill>
                            <a:srgbClr val="37373A"/>
                          </a:solidFill>
                          <a:latin typeface="+mn-ea"/>
                          <a:ea typeface="+mn-ea"/>
                        </a:rPr>
                        <a:t>Ⅲ.</a:t>
                      </a:r>
                      <a:r>
                        <a:rPr kumimoji="1" lang="ja-JP" altLang="en-US" sz="1200" kern="1200" dirty="0">
                          <a:solidFill>
                            <a:schemeClr val="tx1"/>
                          </a:solidFill>
                          <a:latin typeface="+mn-ea"/>
                          <a:ea typeface="+mn-ea"/>
                          <a:cs typeface="+mn-cs"/>
                        </a:rPr>
                        <a:t>本事業の</a:t>
                      </a:r>
                      <a:r>
                        <a:rPr kumimoji="1" lang="zh-TW" altLang="en-US" sz="1200" kern="1200" dirty="0">
                          <a:solidFill>
                            <a:schemeClr val="tx1"/>
                          </a:solidFill>
                          <a:latin typeface="+mn-ea"/>
                          <a:ea typeface="+mn-ea"/>
                          <a:cs typeface="+mn-cs"/>
                        </a:rPr>
                        <a:t>提案書</a:t>
                      </a:r>
                      <a:r>
                        <a:rPr lang="en-US" altLang="ja-JP" sz="1200" b="0" dirty="0">
                          <a:solidFill>
                            <a:srgbClr val="37373A"/>
                          </a:solidFill>
                          <a:latin typeface="+mn-ea"/>
                          <a:ea typeface="+mn-ea"/>
                        </a:rPr>
                        <a:t> </a:t>
                      </a:r>
                      <a:r>
                        <a:rPr lang="ja-JP" altLang="en-US" sz="1200" b="0" dirty="0">
                          <a:solidFill>
                            <a:srgbClr val="37373A"/>
                          </a:solidFill>
                          <a:latin typeface="+mn-ea"/>
                          <a:ea typeface="+mn-ea"/>
                        </a:rPr>
                        <a:t>審査用補足資料 非公開</a:t>
                      </a:r>
                      <a:endParaRPr kumimoji="1" lang="en-US" altLang="ja-JP" sz="1200" kern="1200" dirty="0">
                        <a:solidFill>
                          <a:schemeClr val="tx1"/>
                        </a:solidFill>
                        <a:latin typeface="+mn-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latin typeface="+mn-lt"/>
                          <a:ea typeface="+mn-ea"/>
                          <a:cs typeface="+mn-cs"/>
                        </a:rPr>
                        <a:t>補足指示</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149048569"/>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en-US" altLang="ja-JP" sz="1200" kern="1200">
                          <a:solidFill>
                            <a:schemeClr val="tx1"/>
                          </a:solidFill>
                          <a:latin typeface="+mn-ea"/>
                          <a:ea typeface="+mn-ea"/>
                          <a:cs typeface="+mn-cs"/>
                        </a:rPr>
                        <a:t>1</a:t>
                      </a:r>
                      <a:r>
                        <a:rPr lang="ja-JP" altLang="en-US" sz="1200">
                          <a:solidFill>
                            <a:schemeClr val="tx1"/>
                          </a:solidFill>
                          <a:latin typeface="+mn-ea"/>
                          <a:ea typeface="+mn-ea"/>
                        </a:rPr>
                        <a:t> 課題・背景</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effectLst/>
                          <a:latin typeface="+mn-lt"/>
                          <a:ea typeface="+mn-ea"/>
                          <a:cs typeface="+mn-cs"/>
                        </a:rPr>
                        <a:t>予選審査と同じ項目となります。予選審査で提案していただいた内容と同様のものでも結構ですが、必要に応じて修正いただくことも可能です。</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33162036"/>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en-US" altLang="ja-JP" sz="1200" kern="1200">
                          <a:solidFill>
                            <a:schemeClr val="tx1"/>
                          </a:solidFill>
                          <a:latin typeface="+mn-ea"/>
                          <a:ea typeface="+mn-ea"/>
                          <a:cs typeface="+mn-cs"/>
                        </a:rPr>
                        <a:t>2</a:t>
                      </a:r>
                      <a:r>
                        <a:rPr lang="ja-JP" altLang="en-US" sz="1200">
                          <a:solidFill>
                            <a:schemeClr val="tx1"/>
                          </a:solidFill>
                          <a:latin typeface="+mn-ea"/>
                          <a:ea typeface="+mn-ea"/>
                        </a:rPr>
                        <a:t> ソリューション概要・アウトカムの説明</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latin typeface="+mn-lt"/>
                          <a:ea typeface="+mn-ea"/>
                          <a:cs typeface="+mn-cs"/>
                        </a:rPr>
                        <a:t>予選審査と同じ項目となります。予選審査で提案していただいた内容と同様のものでも結構ですが、必要に応じて修正いただくことも可能です。</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365586756"/>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en-US" altLang="ja-JP" sz="1200" kern="1200">
                          <a:solidFill>
                            <a:schemeClr val="tx1"/>
                          </a:solidFill>
                          <a:latin typeface="+mn-ea"/>
                          <a:ea typeface="+mn-ea"/>
                          <a:cs typeface="+mn-cs"/>
                        </a:rPr>
                        <a:t>3</a:t>
                      </a:r>
                      <a:r>
                        <a:rPr lang="ja-JP" altLang="en-US" sz="1200">
                          <a:solidFill>
                            <a:schemeClr val="tx1"/>
                          </a:solidFill>
                          <a:latin typeface="+mn-ea"/>
                          <a:ea typeface="+mn-ea"/>
                        </a:rPr>
                        <a:t> ソリューションの革新性</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effectLst/>
                          <a:latin typeface="+mn-lt"/>
                          <a:ea typeface="+mn-ea"/>
                          <a:cs typeface="+mn-cs"/>
                        </a:rPr>
                        <a:t>予選審査と同じ項目となります。予選審査で提案していただいた内容と同様のものでも結構ですが、必要に応じて修正いただくことも可能です。</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561807690"/>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latin typeface="+mn-ea"/>
                          <a:ea typeface="+mn-ea"/>
                          <a:cs typeface="+mn-cs"/>
                        </a:rPr>
                        <a:t>4</a:t>
                      </a:r>
                      <a:r>
                        <a:rPr lang="ja-JP" altLang="en-US" sz="1200" dirty="0">
                          <a:solidFill>
                            <a:schemeClr val="tx1"/>
                          </a:solidFill>
                          <a:latin typeface="+mn-ea"/>
                          <a:ea typeface="+mn-ea"/>
                        </a:rPr>
                        <a:t> 社会インパクトおよび社会実装アイデア</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effectLst/>
                          <a:latin typeface="+mn-lt"/>
                          <a:ea typeface="+mn-ea"/>
                          <a:cs typeface="+mn-cs"/>
                        </a:rPr>
                        <a:t>予選審査と同じ項目となります。予選審査で提案していただいた内容と同様のものでも結構ですが、必要に応じて修正いただくことも可能です。</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04068182"/>
                  </a:ext>
                </a:extLst>
              </a:tr>
              <a:tr h="303174">
                <a:tc>
                  <a:txBody>
                    <a:bodyPr/>
                    <a:lstStyle/>
                    <a:p>
                      <a:pPr defTabSz="536575"/>
                      <a:r>
                        <a:rPr kumimoji="1" lang="en-US" altLang="ja-JP" sz="1200" kern="1200">
                          <a:solidFill>
                            <a:schemeClr val="tx1"/>
                          </a:solidFill>
                          <a:latin typeface="+mn-ea"/>
                          <a:ea typeface="+mn-ea"/>
                          <a:cs typeface="+mn-cs"/>
                        </a:rPr>
                        <a:t>5</a:t>
                      </a:r>
                      <a:r>
                        <a:rPr lang="en-US" altLang="ja-JP" sz="1200">
                          <a:solidFill>
                            <a:schemeClr val="tx1"/>
                          </a:solidFill>
                          <a:latin typeface="+mn-ea"/>
                          <a:ea typeface="+mn-ea"/>
                        </a:rPr>
                        <a:t> </a:t>
                      </a:r>
                      <a:r>
                        <a:rPr lang="ja-JP" altLang="en-US" sz="1200">
                          <a:latin typeface="+mn-ea"/>
                          <a:ea typeface="+mn-ea"/>
                        </a:rPr>
                        <a:t>ソリューション</a:t>
                      </a:r>
                      <a:r>
                        <a:rPr kumimoji="1" lang="ja-JP" altLang="en-US" sz="1200">
                          <a:latin typeface="+mn-ea"/>
                          <a:ea typeface="+mn-ea"/>
                        </a:rPr>
                        <a:t>研究開発および</a:t>
                      </a:r>
                      <a:r>
                        <a:rPr lang="ja-JP" altLang="en-US" sz="1200">
                          <a:latin typeface="+mn-ea"/>
                          <a:ea typeface="+mn-ea"/>
                        </a:rPr>
                        <a:t>アウトカム評価の実施</a:t>
                      </a:r>
                      <a:r>
                        <a:rPr kumimoji="1" lang="ja-JP" altLang="en-US" sz="1200">
                          <a:latin typeface="+mn-ea"/>
                          <a:ea typeface="+mn-ea"/>
                        </a:rPr>
                        <a:t>計画</a:t>
                      </a:r>
                      <a:endParaRPr lang="ja-JP" altLang="en-US" sz="1200">
                        <a:solidFill>
                          <a:schemeClr val="tx1"/>
                        </a:solidFill>
                        <a:latin typeface="+mn-ea"/>
                        <a:ea typeface="+mn-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予選審査と同じ項目となります。予選審査で提案していただいた内容と同様のものでも結構ですが、必要に応じて修正いただくことも可能です。</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748863875"/>
                  </a:ext>
                </a:extLst>
              </a:tr>
              <a:tr h="210952">
                <a:tc>
                  <a:txBody>
                    <a:bodyPr/>
                    <a:lstStyle/>
                    <a:p>
                      <a:pPr defTabSz="536575"/>
                      <a:r>
                        <a:rPr kumimoji="1" lang="en-US" altLang="ja-JP" sz="1200" kern="1200">
                          <a:solidFill>
                            <a:schemeClr val="tx1"/>
                          </a:solidFill>
                          <a:latin typeface="+mn-ea"/>
                          <a:ea typeface="+mn-ea"/>
                          <a:cs typeface="+mn-cs"/>
                        </a:rPr>
                        <a:t>6</a:t>
                      </a:r>
                      <a:r>
                        <a:rPr lang="ja-JP" altLang="en-US" sz="1200">
                          <a:solidFill>
                            <a:schemeClr val="tx1"/>
                          </a:solidFill>
                          <a:latin typeface="+mn-ea"/>
                          <a:ea typeface="+mn-ea"/>
                        </a:rPr>
                        <a:t> コンプライアンス体制に関する対応状況</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予選審査と同じ項目ですが、予選審査で提案していただいた内容から事業終了後以降のコンプライアンス体制への対応状況も含めた内容に修正してください。また、「青文字で記載している</a:t>
                      </a:r>
                      <a:r>
                        <a:rPr lang="en-US" altLang="ja-JP" sz="1200">
                          <a:solidFill>
                            <a:schemeClr val="tx1"/>
                          </a:solidFill>
                        </a:rPr>
                        <a:t>【</a:t>
                      </a:r>
                      <a:r>
                        <a:rPr lang="ja-JP" altLang="en-US" sz="1200">
                          <a:solidFill>
                            <a:schemeClr val="tx1"/>
                          </a:solidFill>
                        </a:rPr>
                        <a:t>記載する項目</a:t>
                      </a:r>
                      <a:r>
                        <a:rPr lang="en-US" altLang="ja-JP" sz="1200">
                          <a:solidFill>
                            <a:schemeClr val="tx1"/>
                          </a:solidFill>
                        </a:rPr>
                        <a:t>】</a:t>
                      </a:r>
                      <a:r>
                        <a:rPr lang="ja-JP" altLang="en-US" sz="1200">
                          <a:solidFill>
                            <a:schemeClr val="tx1"/>
                          </a:solidFill>
                        </a:rPr>
                        <a:t>について」必須でご回答ください</a:t>
                      </a:r>
                      <a:endParaRPr lang="en-US" altLang="ja-JP" sz="1200">
                        <a:solidFill>
                          <a:schemeClr val="tx1"/>
                        </a:solidFill>
                      </a:endParaRPr>
                    </a:p>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別途、倫理審査の承認を示す証憑またはヘルシンキ宣言に則って研究を実施した宣誓書を提出していただきます。</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534456663"/>
                  </a:ext>
                </a:extLst>
              </a:tr>
              <a:tr h="210952">
                <a:tc>
                  <a:txBody>
                    <a:bodyPr/>
                    <a:lstStyle/>
                    <a:p>
                      <a:pPr defTabSz="536575"/>
                      <a:r>
                        <a:rPr kumimoji="1" lang="en-US" altLang="ja-JP" sz="1200" kern="1200">
                          <a:solidFill>
                            <a:schemeClr val="tx1"/>
                          </a:solidFill>
                          <a:latin typeface="+mn-ea"/>
                          <a:ea typeface="+mn-ea"/>
                          <a:cs typeface="+mn-cs"/>
                        </a:rPr>
                        <a:t>7</a:t>
                      </a:r>
                      <a:r>
                        <a:rPr lang="ja-JP" altLang="en-US" sz="1200">
                          <a:solidFill>
                            <a:schemeClr val="tx1"/>
                          </a:solidFill>
                          <a:latin typeface="+mn-ea"/>
                          <a:ea typeface="+mn-ea"/>
                        </a:rPr>
                        <a:t> 本提案で取り扱う脳由来信号の説明</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予選審査と同じ項目となりますが、本選審査では研究開発期間中に取得した脳に由来する生体情報であること対する科学的な説明をしてください。</a:t>
                      </a:r>
                    </a:p>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例えば、脳波の場合、ローデータの波形、下処理後の波形・周波数帯解析、解析結果のグラフ等</a:t>
                      </a:r>
                      <a:r>
                        <a:rPr lang="en-US" altLang="ja-JP" sz="1200">
                          <a:solidFill>
                            <a:schemeClr val="tx1"/>
                          </a:solidFill>
                        </a:rPr>
                        <a:t>3</a:t>
                      </a:r>
                      <a:r>
                        <a:rPr lang="ja-JP" altLang="en-US" sz="1200">
                          <a:solidFill>
                            <a:schemeClr val="tx1"/>
                          </a:solidFill>
                        </a:rPr>
                        <a:t>枚程度のスクリーンショットをご用意ください。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93342740"/>
                  </a:ext>
                </a:extLst>
              </a:tr>
              <a:tr h="210952">
                <a:tc>
                  <a:txBody>
                    <a:bodyPr/>
                    <a:lstStyle/>
                    <a:p>
                      <a:pPr defTabSz="536575"/>
                      <a:r>
                        <a:rPr kumimoji="1" lang="en-US" altLang="ja-JP" sz="1200" kern="1200">
                          <a:solidFill>
                            <a:schemeClr val="tx1"/>
                          </a:solidFill>
                          <a:latin typeface="+mn-ea"/>
                          <a:ea typeface="+mn-ea"/>
                          <a:cs typeface="+mn-cs"/>
                        </a:rPr>
                        <a:t>8</a:t>
                      </a:r>
                      <a:r>
                        <a:rPr lang="ja-JP" altLang="en-US" sz="1200">
                          <a:solidFill>
                            <a:schemeClr val="tx1"/>
                          </a:solidFill>
                          <a:latin typeface="+mn-ea"/>
                          <a:ea typeface="+mn-ea"/>
                        </a:rPr>
                        <a:t> 実行体制</a:t>
                      </a:r>
                      <a:endParaRPr lang="zh-TW" altLang="en-US" sz="1200">
                        <a:latin typeface="+mn-ea"/>
                        <a:ea typeface="+mn-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予選審査と同じ項目となりますが、本選では事業中および事業終了後以降の研究開発や事業化の推進の実現に向けた体制の内容を含めたものに修正してください。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63631913"/>
                  </a:ext>
                </a:extLst>
              </a:tr>
              <a:tr h="210952">
                <a:tc>
                  <a:txBody>
                    <a:bodyPr/>
                    <a:lstStyle/>
                    <a:p>
                      <a:pPr marL="0" marR="0" lvl="0" indent="0" algn="l" defTabSz="536575" rtl="0" eaLnBrk="1" fontAlgn="auto" latinLnBrk="0" hangingPunct="1">
                        <a:lnSpc>
                          <a:spcPct val="100000"/>
                        </a:lnSpc>
                        <a:spcBef>
                          <a:spcPts val="0"/>
                        </a:spcBef>
                        <a:spcAft>
                          <a:spcPts val="0"/>
                        </a:spcAft>
                        <a:buClrTx/>
                        <a:buSzTx/>
                        <a:buFontTx/>
                        <a:buNone/>
                        <a:tabLst/>
                        <a:defRPr/>
                      </a:pPr>
                      <a:r>
                        <a:rPr kumimoji="1" lang="en-US" altLang="ja-JP" sz="1200" kern="1200">
                          <a:solidFill>
                            <a:schemeClr val="tx1"/>
                          </a:solidFill>
                          <a:latin typeface="+mn-ea"/>
                          <a:ea typeface="+mn-ea"/>
                          <a:cs typeface="+mn-cs"/>
                        </a:rPr>
                        <a:t>9</a:t>
                      </a:r>
                      <a:r>
                        <a:rPr lang="en-US" altLang="ja-JP" sz="1200">
                          <a:solidFill>
                            <a:schemeClr val="tx1"/>
                          </a:solidFill>
                          <a:latin typeface="+mn-ea"/>
                          <a:ea typeface="+mn-ea"/>
                        </a:rPr>
                        <a:t> </a:t>
                      </a:r>
                      <a:r>
                        <a:rPr lang="ja-JP" altLang="ja-JP" sz="1200">
                          <a:solidFill>
                            <a:schemeClr val="tx1"/>
                          </a:solidFill>
                          <a:latin typeface="+mn-ea"/>
                          <a:ea typeface="+mn-ea"/>
                        </a:rPr>
                        <a:t>関連</a:t>
                      </a:r>
                      <a:r>
                        <a:rPr lang="ja-JP" altLang="en-US" sz="1200">
                          <a:solidFill>
                            <a:schemeClr val="tx1"/>
                          </a:solidFill>
                          <a:latin typeface="+mn-ea"/>
                          <a:ea typeface="+mn-ea"/>
                        </a:rPr>
                        <a:t>する</a:t>
                      </a:r>
                      <a:r>
                        <a:rPr lang="ja-JP" altLang="ja-JP" sz="1200">
                          <a:solidFill>
                            <a:schemeClr val="tx1"/>
                          </a:solidFill>
                          <a:latin typeface="+mn-ea"/>
                          <a:ea typeface="+mn-ea"/>
                        </a:rPr>
                        <a:t>技術</a:t>
                      </a:r>
                      <a:r>
                        <a:rPr lang="ja-JP" altLang="en-US" sz="1200">
                          <a:solidFill>
                            <a:schemeClr val="tx1"/>
                          </a:solidFill>
                          <a:latin typeface="+mn-ea"/>
                          <a:ea typeface="+mn-ea"/>
                        </a:rPr>
                        <a:t>について</a:t>
                      </a:r>
                      <a:r>
                        <a:rPr lang="ja-JP" altLang="ja-JP" sz="1200">
                          <a:solidFill>
                            <a:schemeClr val="tx1"/>
                          </a:solidFill>
                          <a:latin typeface="+mn-ea"/>
                          <a:ea typeface="+mn-ea"/>
                        </a:rPr>
                        <a:t>の</a:t>
                      </a:r>
                      <a:r>
                        <a:rPr lang="ja-JP" altLang="en-US" sz="1200">
                          <a:solidFill>
                            <a:schemeClr val="tx1"/>
                          </a:solidFill>
                          <a:latin typeface="+mn-ea"/>
                          <a:ea typeface="+mn-ea"/>
                        </a:rPr>
                        <a:t>権利関係及び</a:t>
                      </a:r>
                      <a:r>
                        <a:rPr lang="ja-JP" altLang="ja-JP" sz="1200">
                          <a:solidFill>
                            <a:schemeClr val="tx1"/>
                          </a:solidFill>
                          <a:latin typeface="+mn-ea"/>
                          <a:ea typeface="+mn-ea"/>
                        </a:rPr>
                        <a:t>研究開発実績</a:t>
                      </a:r>
                      <a:endParaRPr lang="zh-TW" altLang="en-US" sz="1200">
                        <a:latin typeface="+mn-ea"/>
                        <a:ea typeface="+mn-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a:solidFill>
                            <a:schemeClr val="tx1"/>
                          </a:solidFill>
                        </a:rPr>
                        <a:t>予選審査と同じ項目となります。予選審査で提案していただいた内容をコピーしていただいても結構ですが、必要に応じて修正いただくことも可能です。</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32541100"/>
                  </a:ext>
                </a:extLst>
              </a:tr>
            </a:tbl>
          </a:graphicData>
        </a:graphic>
      </p:graphicFrame>
    </p:spTree>
    <p:extLst>
      <p:ext uri="{BB962C8B-B14F-4D97-AF65-F5344CB8AC3E}">
        <p14:creationId xmlns:p14="http://schemas.microsoft.com/office/powerpoint/2010/main" val="3505889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A7AAF-2EEE-4704-C2AE-3645872C2909}"/>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91822DC-BA12-1531-C7D7-BE77EC2F7B5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A91822DC-BA12-1531-C7D7-BE77EC2F7B5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スライド番号プレースホルダー 2">
            <a:extLst>
              <a:ext uri="{FF2B5EF4-FFF2-40B4-BE49-F238E27FC236}">
                <a16:creationId xmlns:a16="http://schemas.microsoft.com/office/drawing/2014/main" id="{29FDCEBD-374E-FD04-1B21-244C112F140F}"/>
              </a:ext>
            </a:extLst>
          </p:cNvPr>
          <p:cNvSpPr>
            <a:spLocks noGrp="1"/>
          </p:cNvSpPr>
          <p:nvPr>
            <p:ph type="sldNum" sz="quarter" idx="4"/>
          </p:nvPr>
        </p:nvSpPr>
        <p:spPr/>
        <p:txBody>
          <a:bodyPr/>
          <a:lstStyle/>
          <a:p>
            <a:fld id="{652AE7A0-B274-4AD2-A86F-1F9EDE300C1C}" type="slidenum">
              <a:rPr lang="ja-JP" altLang="en-US" smtClean="0"/>
              <a:pPr/>
              <a:t>28</a:t>
            </a:fld>
            <a:endParaRPr lang="ja-JP" altLang="en-US"/>
          </a:p>
        </p:txBody>
      </p:sp>
      <p:sp>
        <p:nvSpPr>
          <p:cNvPr id="8" name="タイトル 1">
            <a:extLst>
              <a:ext uri="{FF2B5EF4-FFF2-40B4-BE49-F238E27FC236}">
                <a16:creationId xmlns:a16="http://schemas.microsoft.com/office/drawing/2014/main" id="{EBB05068-356C-10BC-1B57-440B3BA59280}"/>
              </a:ext>
            </a:extLst>
          </p:cNvPr>
          <p:cNvSpPr>
            <a:spLocks noGrp="1"/>
          </p:cNvSpPr>
          <p:nvPr>
            <p:ph type="title"/>
          </p:nvPr>
        </p:nvSpPr>
        <p:spPr>
          <a:xfrm>
            <a:off x="206805" y="62294"/>
            <a:ext cx="9091199" cy="691120"/>
          </a:xfrm>
        </p:spPr>
        <p:txBody>
          <a:bodyPr vert="horz" rIns="91440">
            <a:normAutofit/>
          </a:bodyPr>
          <a:lstStyle/>
          <a:p>
            <a:r>
              <a:rPr kumimoji="1" lang="en-US" altLang="ja-JP"/>
              <a:t>【</a:t>
            </a:r>
            <a:r>
              <a:rPr kumimoji="1" lang="ja-JP" altLang="en-US"/>
              <a:t>参考</a:t>
            </a:r>
            <a:r>
              <a:rPr kumimoji="1" lang="en-US" altLang="ja-JP"/>
              <a:t>】</a:t>
            </a:r>
            <a:r>
              <a:rPr kumimoji="1" lang="ja-JP" altLang="en-US"/>
              <a:t>本選提出資料に関する補足指示まとめ（</a:t>
            </a:r>
            <a:r>
              <a:rPr lang="en-US" altLang="ja-JP"/>
              <a:t>3</a:t>
            </a:r>
            <a:r>
              <a:rPr kumimoji="1" lang="en-US" altLang="ja-JP"/>
              <a:t>/3</a:t>
            </a:r>
            <a:r>
              <a:rPr kumimoji="1" lang="ja-JP" altLang="en-US"/>
              <a:t>）</a:t>
            </a:r>
            <a:endParaRPr kumimoji="1" lang="en-US"/>
          </a:p>
        </p:txBody>
      </p:sp>
      <p:graphicFrame>
        <p:nvGraphicFramePr>
          <p:cNvPr id="10" name="表 9">
            <a:extLst>
              <a:ext uri="{FF2B5EF4-FFF2-40B4-BE49-F238E27FC236}">
                <a16:creationId xmlns:a16="http://schemas.microsoft.com/office/drawing/2014/main" id="{827EBA88-12AB-B3C2-C2E3-0A7E02A4789F}"/>
              </a:ext>
            </a:extLst>
          </p:cNvPr>
          <p:cNvGraphicFramePr>
            <a:graphicFrameLocks noGrp="1"/>
          </p:cNvGraphicFramePr>
          <p:nvPr>
            <p:extLst>
              <p:ext uri="{D42A27DB-BD31-4B8C-83A1-F6EECF244321}">
                <p14:modId xmlns:p14="http://schemas.microsoft.com/office/powerpoint/2010/main" val="3635553519"/>
              </p:ext>
            </p:extLst>
          </p:nvPr>
        </p:nvGraphicFramePr>
        <p:xfrm>
          <a:off x="363538" y="953807"/>
          <a:ext cx="8934466" cy="5657760"/>
        </p:xfrm>
        <a:graphic>
          <a:graphicData uri="http://schemas.openxmlformats.org/drawingml/2006/table">
            <a:tbl>
              <a:tblPr/>
              <a:tblGrid>
                <a:gridCol w="3078909">
                  <a:extLst>
                    <a:ext uri="{9D8B030D-6E8A-4147-A177-3AD203B41FA5}">
                      <a16:colId xmlns:a16="http://schemas.microsoft.com/office/drawing/2014/main" val="4014939872"/>
                    </a:ext>
                  </a:extLst>
                </a:gridCol>
                <a:gridCol w="5855557">
                  <a:extLst>
                    <a:ext uri="{9D8B030D-6E8A-4147-A177-3AD203B41FA5}">
                      <a16:colId xmlns:a16="http://schemas.microsoft.com/office/drawing/2014/main" val="148737230"/>
                    </a:ext>
                  </a:extLst>
                </a:gridCol>
              </a:tblGrid>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en-US" altLang="ja-JP" sz="1200" dirty="0">
                          <a:solidFill>
                            <a:srgbClr val="37373A"/>
                          </a:solidFill>
                          <a:latin typeface="+mn-ea"/>
                          <a:ea typeface="+mn-ea"/>
                        </a:rPr>
                        <a:t>Ⅲ.</a:t>
                      </a:r>
                      <a:r>
                        <a:rPr kumimoji="1" lang="ja-JP" altLang="en-US" sz="1200" kern="1200" dirty="0">
                          <a:solidFill>
                            <a:schemeClr val="tx1"/>
                          </a:solidFill>
                          <a:latin typeface="+mn-ea"/>
                          <a:ea typeface="+mn-ea"/>
                          <a:cs typeface="+mn-cs"/>
                        </a:rPr>
                        <a:t>本事業の</a:t>
                      </a:r>
                      <a:r>
                        <a:rPr kumimoji="1" lang="zh-TW" altLang="en-US" sz="1200" kern="1200" dirty="0">
                          <a:solidFill>
                            <a:schemeClr val="tx1"/>
                          </a:solidFill>
                          <a:latin typeface="+mn-ea"/>
                          <a:ea typeface="+mn-ea"/>
                          <a:cs typeface="+mn-cs"/>
                        </a:rPr>
                        <a:t>提案書</a:t>
                      </a:r>
                      <a:r>
                        <a:rPr lang="en-US" altLang="ja-JP" sz="1200" b="0" dirty="0">
                          <a:solidFill>
                            <a:srgbClr val="37373A"/>
                          </a:solidFill>
                          <a:latin typeface="+mn-ea"/>
                          <a:ea typeface="+mn-ea"/>
                        </a:rPr>
                        <a:t> </a:t>
                      </a:r>
                      <a:r>
                        <a:rPr lang="ja-JP" altLang="en-US" sz="1200" b="0" dirty="0">
                          <a:solidFill>
                            <a:srgbClr val="37373A"/>
                          </a:solidFill>
                          <a:latin typeface="+mn-ea"/>
                          <a:ea typeface="+mn-ea"/>
                        </a:rPr>
                        <a:t>審査用補足資料 非公開</a:t>
                      </a:r>
                      <a:endParaRPr kumimoji="1" lang="en-US" altLang="ja-JP" sz="1200" kern="1200" dirty="0">
                        <a:solidFill>
                          <a:schemeClr val="tx1"/>
                        </a:solidFill>
                        <a:latin typeface="+mn-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latin typeface="+mn-lt"/>
                          <a:ea typeface="+mn-ea"/>
                          <a:cs typeface="+mn-cs"/>
                        </a:rPr>
                        <a:t>補足指示</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149048569"/>
                  </a:ext>
                </a:extLst>
              </a:tr>
              <a:tr h="210952">
                <a:tc>
                  <a:txBody>
                    <a:bodyPr/>
                    <a:lstStyle/>
                    <a:p>
                      <a:pPr defTabSz="536575"/>
                      <a:r>
                        <a:rPr lang="en-US" altLang="ja-JP" sz="1200"/>
                        <a:t>10 </a:t>
                      </a:r>
                      <a:r>
                        <a:rPr lang="ja-JP" altLang="en-US" sz="1200">
                          <a:latin typeface="+mn-lt"/>
                          <a:ea typeface="+mn-ea"/>
                        </a:rPr>
                        <a:t>ソリューション研究開発およびアウトカム評価の実施内容</a:t>
                      </a:r>
                      <a:endParaRPr lang="ja-JP" altLang="en-US" sz="1200"/>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effectLst/>
                          <a:latin typeface="+mn-lt"/>
                          <a:ea typeface="+mn-ea"/>
                          <a:cs typeface="+mn-cs"/>
                        </a:rPr>
                        <a:t>①ソリューション研究開発で実施した実験デザイン及び結果</a:t>
                      </a:r>
                      <a:br>
                        <a:rPr kumimoji="1" lang="en-US" altLang="ja-JP" sz="1200" kern="1200">
                          <a:solidFill>
                            <a:schemeClr val="tx1"/>
                          </a:solidFill>
                          <a:effectLst/>
                          <a:latin typeface="+mn-lt"/>
                          <a:ea typeface="+mn-ea"/>
                          <a:cs typeface="+mn-cs"/>
                        </a:rPr>
                      </a:br>
                      <a:r>
                        <a:rPr kumimoji="1" lang="ja-JP" altLang="en-US" sz="1200" kern="1200">
                          <a:solidFill>
                            <a:schemeClr val="tx1"/>
                          </a:solidFill>
                          <a:effectLst/>
                          <a:latin typeface="+mn-lt"/>
                          <a:ea typeface="+mn-ea"/>
                          <a:cs typeface="+mn-cs"/>
                        </a:rPr>
                        <a:t>ソリューション研究開発の過程で実施した研究内容について記載してください。また、実験デザインおよびその結果についても説明してください。ソリューションのデータ処理フロー（アルゴリズム）や結果の解析と解釈が科学的に信頼できるものになっているか確認させていただきます。</a:t>
                      </a:r>
                      <a:br>
                        <a:rPr kumimoji="1" lang="ja-JP" altLang="en-US" sz="1200" kern="1200">
                          <a:solidFill>
                            <a:schemeClr val="tx1"/>
                          </a:solidFill>
                          <a:effectLst/>
                          <a:latin typeface="+mn-lt"/>
                          <a:ea typeface="+mn-ea"/>
                          <a:cs typeface="+mn-cs"/>
                        </a:rPr>
                      </a:br>
                      <a:r>
                        <a:rPr kumimoji="1" lang="en-US" altLang="ja-JP" sz="1200" kern="1200">
                          <a:solidFill>
                            <a:schemeClr val="tx1"/>
                          </a:solidFill>
                          <a:effectLst/>
                          <a:latin typeface="+mn-lt"/>
                          <a:ea typeface="+mn-ea"/>
                          <a:cs typeface="+mn-cs"/>
                        </a:rPr>
                        <a:t>※</a:t>
                      </a:r>
                      <a:r>
                        <a:rPr kumimoji="1" lang="ja-JP" altLang="en-US" sz="1200" kern="1200">
                          <a:solidFill>
                            <a:schemeClr val="tx1"/>
                          </a:solidFill>
                          <a:effectLst/>
                          <a:latin typeface="+mn-lt"/>
                          <a:ea typeface="+mn-ea"/>
                          <a:cs typeface="+mn-cs"/>
                        </a:rPr>
                        <a:t>フローチャートを用いてデータ処理の概要を説明してください。</a:t>
                      </a:r>
                      <a:endParaRPr kumimoji="1" lang="en-US" altLang="ja-JP" sz="1200" kern="1200">
                        <a:solidFill>
                          <a:schemeClr val="tx1"/>
                        </a:solidFill>
                        <a:effectLst/>
                        <a:latin typeface="+mn-lt"/>
                        <a:ea typeface="+mn-ea"/>
                        <a:cs typeface="+mn-cs"/>
                      </a:endParaRPr>
                    </a:p>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effectLst/>
                          <a:latin typeface="+mn-lt"/>
                          <a:ea typeface="+mn-ea"/>
                          <a:cs typeface="+mn-cs"/>
                        </a:rPr>
                        <a:t>②アウトカム評価</a:t>
                      </a:r>
                      <a:br>
                        <a:rPr kumimoji="1" lang="en-US" altLang="ja-JP" sz="1200" kern="1200">
                          <a:solidFill>
                            <a:schemeClr val="tx1"/>
                          </a:solidFill>
                          <a:effectLst/>
                          <a:latin typeface="+mn-lt"/>
                          <a:ea typeface="+mn-ea"/>
                          <a:cs typeface="+mn-cs"/>
                        </a:rPr>
                      </a:br>
                      <a:r>
                        <a:rPr kumimoji="1" lang="ja-JP" altLang="en-US" sz="1200" kern="1200">
                          <a:solidFill>
                            <a:schemeClr val="tx1"/>
                          </a:solidFill>
                          <a:effectLst/>
                          <a:latin typeface="+mn-lt"/>
                          <a:ea typeface="+mn-ea"/>
                          <a:cs typeface="+mn-cs"/>
                        </a:rPr>
                        <a:t>提案するソリューションを活用することで得られる成果を評価するために実施した実験のデザイン（条件）および結果について記載してください。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33162036"/>
                  </a:ext>
                </a:extLst>
              </a:tr>
              <a:tr h="210952">
                <a:tc>
                  <a:txBody>
                    <a:bodyPr/>
                    <a:lstStyle/>
                    <a:p>
                      <a:pPr defTabSz="536575"/>
                      <a:r>
                        <a:rPr lang="en-US" altLang="ja-JP" sz="1200"/>
                        <a:t>11 </a:t>
                      </a:r>
                      <a:r>
                        <a:rPr lang="ja-JP" altLang="en-US" sz="1200"/>
                        <a:t>脳関連指標とアウトカムの関連性について</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latin typeface="+mn-lt"/>
                          <a:ea typeface="+mn-ea"/>
                          <a:cs typeface="+mn-cs"/>
                        </a:rPr>
                        <a:t>ソリューションの利用で得られた脳関連指標（脳関連指標で表される効果）とアウトカムの関連性について考えられることを、論文の引用等によって説明してください。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365586756"/>
                  </a:ext>
                </a:extLst>
              </a:tr>
              <a:tr h="303174">
                <a:tc>
                  <a:txBody>
                    <a:bodyPr/>
                    <a:lstStyle/>
                    <a:p>
                      <a:pPr marL="0" marR="0" lvl="0" indent="0" algn="l" defTabSz="536575" rtl="0" eaLnBrk="1" fontAlgn="auto" latinLnBrk="0" hangingPunct="1">
                        <a:lnSpc>
                          <a:spcPct val="100000"/>
                        </a:lnSpc>
                        <a:spcBef>
                          <a:spcPts val="0"/>
                        </a:spcBef>
                        <a:spcAft>
                          <a:spcPts val="0"/>
                        </a:spcAft>
                        <a:buClrTx/>
                        <a:buSzTx/>
                        <a:buFontTx/>
                        <a:buNone/>
                        <a:tabLst/>
                        <a:defRPr/>
                      </a:pPr>
                      <a:r>
                        <a:rPr lang="en-US" altLang="ja-JP" sz="1200"/>
                        <a:t>12</a:t>
                      </a:r>
                      <a:r>
                        <a:rPr lang="ja-JP" altLang="en-US" sz="1200"/>
                        <a:t> 新市場開拓の実現性について</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dirty="0">
                          <a:solidFill>
                            <a:schemeClr val="tx1"/>
                          </a:solidFill>
                          <a:effectLst/>
                          <a:latin typeface="+mn-lt"/>
                          <a:ea typeface="+mn-ea"/>
                          <a:cs typeface="+mn-cs"/>
                        </a:rPr>
                        <a:t>本提案の</a:t>
                      </a:r>
                      <a:r>
                        <a:rPr lang="ja-JP" altLang="en-US" sz="1200" dirty="0">
                          <a:solidFill>
                            <a:schemeClr val="tx1"/>
                          </a:solidFill>
                        </a:rPr>
                        <a:t>「</a:t>
                      </a:r>
                      <a:r>
                        <a:rPr lang="en-US" altLang="ja-JP" sz="1200" dirty="0">
                          <a:solidFill>
                            <a:schemeClr val="tx1"/>
                          </a:solidFill>
                        </a:rPr>
                        <a:t>4.</a:t>
                      </a:r>
                      <a:r>
                        <a:rPr lang="ja-JP" altLang="en-US" sz="1200" dirty="0">
                          <a:solidFill>
                            <a:schemeClr val="tx1"/>
                          </a:solidFill>
                        </a:rPr>
                        <a:t>社会的インパクトおよび社会実装アイデア」で記載した内容や</a:t>
                      </a:r>
                      <a:r>
                        <a:rPr kumimoji="1" lang="ja-JP" altLang="en-US" sz="1200" kern="1200" dirty="0">
                          <a:solidFill>
                            <a:schemeClr val="tx1"/>
                          </a:solidFill>
                          <a:effectLst/>
                          <a:latin typeface="+mn-lt"/>
                          <a:ea typeface="+mn-ea"/>
                          <a:cs typeface="+mn-cs"/>
                        </a:rPr>
                        <a:t>「</a:t>
                      </a:r>
                      <a:r>
                        <a:rPr kumimoji="1" lang="en-US" altLang="ja-JP" sz="1200" kern="1200" dirty="0">
                          <a:solidFill>
                            <a:schemeClr val="tx1"/>
                          </a:solidFill>
                          <a:effectLst/>
                          <a:latin typeface="+mn-lt"/>
                          <a:ea typeface="+mn-ea"/>
                          <a:cs typeface="+mn-cs"/>
                        </a:rPr>
                        <a:t>10.</a:t>
                      </a:r>
                      <a:r>
                        <a:rPr kumimoji="1" lang="ja-JP" altLang="en-US" sz="1200" kern="1200" dirty="0">
                          <a:solidFill>
                            <a:schemeClr val="tx1"/>
                          </a:solidFill>
                          <a:effectLst/>
                          <a:latin typeface="+mn-lt"/>
                          <a:ea typeface="+mn-ea"/>
                          <a:cs typeface="+mn-cs"/>
                        </a:rPr>
                        <a:t>で記載のアウトカムの結果」等を踏まえて、本提案のソリューションがどのように新市場の開拓に貢献するのかについて、市場波及効果（ニーズやペインが「どのように」あるいは「どの程度」解決されるか等）、ユーザー受容性や競合比較等も含めて定量的に説明してください。</a:t>
                      </a:r>
                      <a:br>
                        <a:rPr kumimoji="1" lang="ja-JP" altLang="en-US" sz="1200" kern="1200" dirty="0">
                          <a:solidFill>
                            <a:schemeClr val="tx1"/>
                          </a:solidFill>
                          <a:effectLst/>
                          <a:latin typeface="+mn-lt"/>
                          <a:ea typeface="+mn-ea"/>
                          <a:cs typeface="+mn-cs"/>
                        </a:rPr>
                      </a:br>
                      <a:r>
                        <a:rPr kumimoji="1" lang="en-US" altLang="ja-JP" sz="1200" kern="1200" dirty="0">
                          <a:solidFill>
                            <a:schemeClr val="tx1"/>
                          </a:solidFill>
                          <a:effectLst/>
                          <a:latin typeface="+mn-lt"/>
                          <a:ea typeface="+mn-ea"/>
                          <a:cs typeface="+mn-cs"/>
                        </a:rPr>
                        <a:t>※</a:t>
                      </a:r>
                      <a:r>
                        <a:rPr kumimoji="1" lang="ja-JP" altLang="en-US" sz="1200" kern="1200" dirty="0">
                          <a:solidFill>
                            <a:schemeClr val="tx1"/>
                          </a:solidFill>
                          <a:effectLst/>
                          <a:latin typeface="+mn-lt"/>
                          <a:ea typeface="+mn-ea"/>
                          <a:cs typeface="+mn-cs"/>
                        </a:rPr>
                        <a:t>提供価値において、他の手段もある中で該当する脳由来信号を活用する必要性を競合優位性に含めて記述してください。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561807690"/>
                  </a:ext>
                </a:extLst>
              </a:tr>
              <a:tr h="303174">
                <a:tc>
                  <a:txBody>
                    <a:bodyPr/>
                    <a:lstStyle/>
                    <a:p>
                      <a:pPr marL="0" marR="0" lvl="0" indent="0" algn="l" defTabSz="536575" rtl="0" eaLnBrk="1" fontAlgn="auto" latinLnBrk="0" hangingPunct="1">
                        <a:lnSpc>
                          <a:spcPct val="100000"/>
                        </a:lnSpc>
                        <a:spcBef>
                          <a:spcPts val="0"/>
                        </a:spcBef>
                        <a:spcAft>
                          <a:spcPts val="0"/>
                        </a:spcAft>
                        <a:buClrTx/>
                        <a:buSzTx/>
                        <a:buFontTx/>
                        <a:buNone/>
                        <a:tabLst/>
                        <a:defRPr/>
                      </a:pPr>
                      <a:r>
                        <a:rPr lang="en-US" altLang="ja-JP" sz="1200"/>
                        <a:t>13 </a:t>
                      </a:r>
                      <a:r>
                        <a:rPr lang="ja-JP" altLang="en-US" sz="1200"/>
                        <a:t>今後の展開（事業計画の実現性）</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effectLst/>
                          <a:latin typeface="+mn-lt"/>
                          <a:ea typeface="+mn-ea"/>
                          <a:cs typeface="+mn-cs"/>
                        </a:rPr>
                        <a:t>コンテスト後の</a:t>
                      </a:r>
                      <a:r>
                        <a:rPr kumimoji="1" lang="en-US" altLang="ja-JP" sz="1200" kern="1200">
                          <a:solidFill>
                            <a:schemeClr val="tx1"/>
                          </a:solidFill>
                          <a:effectLst/>
                          <a:latin typeface="+mn-lt"/>
                          <a:ea typeface="+mn-ea"/>
                          <a:cs typeface="+mn-cs"/>
                        </a:rPr>
                        <a:t>PoC/</a:t>
                      </a:r>
                      <a:r>
                        <a:rPr kumimoji="1" lang="ja-JP" altLang="en-US" sz="1200" kern="1200">
                          <a:solidFill>
                            <a:schemeClr val="tx1"/>
                          </a:solidFill>
                          <a:effectLst/>
                          <a:latin typeface="+mn-lt"/>
                          <a:ea typeface="+mn-ea"/>
                          <a:cs typeface="+mn-cs"/>
                        </a:rPr>
                        <a:t>研究開発計画及び新市場開拓に向けた事業計画（５年後の売上計画等の定量的な情報を含む）、両者を踏まえた社会実装ロードマップ等についてご記載ください。</a:t>
                      </a:r>
                    </a:p>
                    <a:p>
                      <a:pPr marL="171450" marR="0" lvl="0" indent="-171450" algn="l" defTabSz="990564"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200" kern="1200">
                          <a:solidFill>
                            <a:schemeClr val="tx1"/>
                          </a:solidFill>
                          <a:effectLst/>
                          <a:latin typeface="+mn-lt"/>
                          <a:ea typeface="+mn-ea"/>
                          <a:cs typeface="+mn-cs"/>
                        </a:rPr>
                        <a:t>また、現時点で誰のどのような課題を解決し、それがいくらで売れるのか（潜在顧客</a:t>
                      </a:r>
                      <a:r>
                        <a:rPr kumimoji="1" lang="en-US" altLang="ja-JP" sz="1200" kern="1200">
                          <a:solidFill>
                            <a:schemeClr val="tx1"/>
                          </a:solidFill>
                          <a:effectLst/>
                          <a:latin typeface="+mn-lt"/>
                          <a:ea typeface="+mn-ea"/>
                          <a:cs typeface="+mn-cs"/>
                        </a:rPr>
                        <a:t>×</a:t>
                      </a:r>
                      <a:r>
                        <a:rPr kumimoji="1" lang="ja-JP" altLang="en-US" sz="1200" kern="1200">
                          <a:solidFill>
                            <a:schemeClr val="tx1"/>
                          </a:solidFill>
                          <a:effectLst/>
                          <a:latin typeface="+mn-lt"/>
                          <a:ea typeface="+mn-ea"/>
                          <a:cs typeface="+mn-cs"/>
                        </a:rPr>
                        <a:t>単価等）、さらにどのような潜在課題を解決するのかについても記載してください。根拠・証拠として、顧客リストやプロダクト候補のヒアリング、ベンチマーク企業との比較などの結果も踏まえて説明してください。</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04068182"/>
                  </a:ext>
                </a:extLst>
              </a:tr>
            </a:tbl>
          </a:graphicData>
        </a:graphic>
      </p:graphicFrame>
    </p:spTree>
    <p:extLst>
      <p:ext uri="{BB962C8B-B14F-4D97-AF65-F5344CB8AC3E}">
        <p14:creationId xmlns:p14="http://schemas.microsoft.com/office/powerpoint/2010/main" val="4182883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8B046-D047-D190-D77A-91260DDAD2DC}"/>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4013B16-A3C6-7945-30FA-257A7FA2CBB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B4013B16-A3C6-7945-30FA-257A7FA2CBB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05FDEC1-5F37-F677-9B32-F4B5C5A77EE7}"/>
              </a:ext>
            </a:extLst>
          </p:cNvPr>
          <p:cNvSpPr>
            <a:spLocks noGrp="1"/>
          </p:cNvSpPr>
          <p:nvPr>
            <p:ph type="title"/>
          </p:nvPr>
        </p:nvSpPr>
        <p:spPr/>
        <p:txBody>
          <a:bodyPr vert="horz" rIns="91440">
            <a:normAutofit/>
          </a:bodyPr>
          <a:lstStyle/>
          <a:p>
            <a:r>
              <a:rPr lang="ja-JP" altLang="en-US" sz="2400">
                <a:solidFill>
                  <a:schemeClr val="tx1"/>
                </a:solidFill>
              </a:rPr>
              <a:t>本選提案書様式</a:t>
            </a:r>
            <a:r>
              <a:rPr kumimoji="1" lang="en-US" altLang="ja-JP" sz="2400">
                <a:solidFill>
                  <a:schemeClr val="tx1"/>
                </a:solidFill>
              </a:rPr>
              <a:t>(</a:t>
            </a:r>
            <a:r>
              <a:rPr lang="ja-JP" altLang="en-US" sz="2400">
                <a:solidFill>
                  <a:schemeClr val="tx1"/>
                </a:solidFill>
              </a:rPr>
              <a:t>審査用補足資料</a:t>
            </a:r>
            <a:r>
              <a:rPr kumimoji="1" lang="en-US" altLang="ja-JP" sz="2400">
                <a:solidFill>
                  <a:schemeClr val="tx1"/>
                </a:solidFill>
              </a:rPr>
              <a:t>)</a:t>
            </a:r>
            <a:endParaRPr kumimoji="1" lang="en-US" sz="2400">
              <a:solidFill>
                <a:schemeClr val="tx1"/>
              </a:solidFill>
            </a:endParaRPr>
          </a:p>
        </p:txBody>
      </p:sp>
      <p:sp>
        <p:nvSpPr>
          <p:cNvPr id="3" name="スライド番号プレースホルダー 2">
            <a:extLst>
              <a:ext uri="{FF2B5EF4-FFF2-40B4-BE49-F238E27FC236}">
                <a16:creationId xmlns:a16="http://schemas.microsoft.com/office/drawing/2014/main" id="{C65BE9D1-CCCA-457D-F12B-8AB5C0509FC1}"/>
              </a:ext>
            </a:extLst>
          </p:cNvPr>
          <p:cNvSpPr>
            <a:spLocks noGrp="1"/>
          </p:cNvSpPr>
          <p:nvPr>
            <p:ph type="sldNum" sz="quarter" idx="4"/>
          </p:nvPr>
        </p:nvSpPr>
        <p:spPr/>
        <p:txBody>
          <a:bodyPr/>
          <a:lstStyle/>
          <a:p>
            <a:fld id="{652AE7A0-B274-4AD2-A86F-1F9EDE300C1C}" type="slidenum">
              <a:rPr lang="ja-JP" altLang="en-US" smtClean="0"/>
              <a:pPr/>
              <a:t>3</a:t>
            </a:fld>
            <a:endParaRPr lang="ja-JP" altLang="en-US"/>
          </a:p>
        </p:txBody>
      </p:sp>
      <p:sp>
        <p:nvSpPr>
          <p:cNvPr id="8" name="テキスト ボックス 7">
            <a:extLst>
              <a:ext uri="{FF2B5EF4-FFF2-40B4-BE49-F238E27FC236}">
                <a16:creationId xmlns:a16="http://schemas.microsoft.com/office/drawing/2014/main" id="{324D0182-697E-33C4-48B4-607B36A44A10}"/>
              </a:ext>
            </a:extLst>
          </p:cNvPr>
          <p:cNvSpPr txBox="1"/>
          <p:nvPr/>
        </p:nvSpPr>
        <p:spPr>
          <a:xfrm>
            <a:off x="416999" y="6196688"/>
            <a:ext cx="9231826" cy="276999"/>
          </a:xfrm>
          <a:prstGeom prst="rect">
            <a:avLst/>
          </a:prstGeom>
          <a:noFill/>
        </p:spPr>
        <p:txBody>
          <a:bodyPr wrap="square">
            <a:spAutoFit/>
          </a:bodyPr>
          <a:lstStyle/>
          <a:p>
            <a:r>
              <a:rPr lang="en-US" altLang="ja-JP" sz="1200">
                <a:solidFill>
                  <a:schemeClr val="accent1"/>
                </a:solidFill>
                <a:latin typeface="+mn-ea"/>
              </a:rPr>
              <a:t>※</a:t>
            </a:r>
            <a:r>
              <a:rPr lang="ja-JP" altLang="en-US" sz="1200">
                <a:solidFill>
                  <a:schemeClr val="accent1"/>
                </a:solidFill>
                <a:latin typeface="+mn-ea"/>
              </a:rPr>
              <a:t>提案書のページ数に変更がある場合は、ページ列を適切に修正してください。</a:t>
            </a:r>
            <a:endParaRPr lang="en-US" altLang="ja-JP" sz="1200">
              <a:solidFill>
                <a:schemeClr val="accent1"/>
              </a:solidFill>
              <a:latin typeface="+mn-ea"/>
            </a:endParaRPr>
          </a:p>
        </p:txBody>
      </p:sp>
      <p:sp>
        <p:nvSpPr>
          <p:cNvPr id="9" name="右中かっこ 8">
            <a:extLst>
              <a:ext uri="{FF2B5EF4-FFF2-40B4-BE49-F238E27FC236}">
                <a16:creationId xmlns:a16="http://schemas.microsoft.com/office/drawing/2014/main" id="{ABD2CEBE-2AFF-CB74-4E58-8E535D62733A}"/>
              </a:ext>
            </a:extLst>
          </p:cNvPr>
          <p:cNvSpPr/>
          <p:nvPr/>
        </p:nvSpPr>
        <p:spPr>
          <a:xfrm>
            <a:off x="8071391" y="4448432"/>
            <a:ext cx="224469" cy="1152591"/>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US"/>
          </a:p>
        </p:txBody>
      </p:sp>
      <p:graphicFrame>
        <p:nvGraphicFramePr>
          <p:cNvPr id="6" name="Group 155">
            <a:extLst>
              <a:ext uri="{FF2B5EF4-FFF2-40B4-BE49-F238E27FC236}">
                <a16:creationId xmlns:a16="http://schemas.microsoft.com/office/drawing/2014/main" id="{259D876A-02F5-FA5F-82CC-38698D148D07}"/>
              </a:ext>
            </a:extLst>
          </p:cNvPr>
          <p:cNvGraphicFramePr>
            <a:graphicFrameLocks/>
          </p:cNvGraphicFramePr>
          <p:nvPr>
            <p:extLst>
              <p:ext uri="{D42A27DB-BD31-4B8C-83A1-F6EECF244321}">
                <p14:modId xmlns:p14="http://schemas.microsoft.com/office/powerpoint/2010/main" val="4190039759"/>
              </p:ext>
            </p:extLst>
          </p:nvPr>
        </p:nvGraphicFramePr>
        <p:xfrm>
          <a:off x="416999" y="1101960"/>
          <a:ext cx="7562798" cy="4499063"/>
        </p:xfrm>
        <a:graphic>
          <a:graphicData uri="http://schemas.openxmlformats.org/drawingml/2006/table">
            <a:tbl>
              <a:tblPr/>
              <a:tblGrid>
                <a:gridCol w="4507475">
                  <a:extLst>
                    <a:ext uri="{9D8B030D-6E8A-4147-A177-3AD203B41FA5}">
                      <a16:colId xmlns:a16="http://schemas.microsoft.com/office/drawing/2014/main" val="20000"/>
                    </a:ext>
                  </a:extLst>
                </a:gridCol>
                <a:gridCol w="811713">
                  <a:extLst>
                    <a:ext uri="{9D8B030D-6E8A-4147-A177-3AD203B41FA5}">
                      <a16:colId xmlns:a16="http://schemas.microsoft.com/office/drawing/2014/main" val="1174875826"/>
                    </a:ext>
                  </a:extLst>
                </a:gridCol>
                <a:gridCol w="2243610">
                  <a:extLst>
                    <a:ext uri="{9D8B030D-6E8A-4147-A177-3AD203B41FA5}">
                      <a16:colId xmlns:a16="http://schemas.microsoft.com/office/drawing/2014/main" val="956315223"/>
                    </a:ext>
                  </a:extLst>
                </a:gridCol>
              </a:tblGrid>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lang="en-US" altLang="ja-JP" sz="900" dirty="0">
                          <a:solidFill>
                            <a:srgbClr val="37373A"/>
                          </a:solidFill>
                        </a:rPr>
                        <a:t>Ⅲ.</a:t>
                      </a:r>
                      <a:r>
                        <a:rPr kumimoji="1" lang="ja-JP" altLang="en-US" sz="900" kern="1200" dirty="0">
                          <a:solidFill>
                            <a:schemeClr val="tx1"/>
                          </a:solidFill>
                          <a:latin typeface="+mn-lt"/>
                          <a:ea typeface="+mn-ea"/>
                          <a:cs typeface="+mn-cs"/>
                        </a:rPr>
                        <a:t>本事業の</a:t>
                      </a:r>
                      <a:r>
                        <a:rPr kumimoji="1" lang="zh-TW" altLang="en-US" sz="900" kern="1200" dirty="0">
                          <a:solidFill>
                            <a:schemeClr val="tx1"/>
                          </a:solidFill>
                          <a:latin typeface="+mn-lt"/>
                          <a:ea typeface="+mn-ea"/>
                          <a:cs typeface="+mn-cs"/>
                        </a:rPr>
                        <a:t>提案書</a:t>
                      </a:r>
                      <a:r>
                        <a:rPr lang="en-US" altLang="ja-JP" sz="900" b="0" dirty="0">
                          <a:solidFill>
                            <a:srgbClr val="37373A"/>
                          </a:solidFill>
                        </a:rPr>
                        <a:t> </a:t>
                      </a:r>
                      <a:r>
                        <a:rPr lang="ja-JP" altLang="en-US" sz="900" b="0" dirty="0">
                          <a:solidFill>
                            <a:srgbClr val="37373A"/>
                          </a:solidFill>
                        </a:rPr>
                        <a:t>審査用補足資料 非公開</a:t>
                      </a:r>
                      <a:endParaRPr kumimoji="1" lang="en-US" altLang="ja-JP" sz="900" kern="1200" dirty="0">
                        <a:solidFill>
                          <a:schemeClr val="tx1"/>
                        </a:solidFill>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ページ</a:t>
                      </a:r>
                      <a:endParaRPr kumimoji="1" lang="en-US" altLang="ja-JP" sz="900" kern="1200">
                        <a:solidFill>
                          <a:schemeClr val="tx1"/>
                        </a:solidFill>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normalizeH="0" baseline="0">
                          <a:ln>
                            <a:noFill/>
                          </a:ln>
                          <a:solidFill>
                            <a:schemeClr val="tx1"/>
                          </a:solidFill>
                          <a:effectLst/>
                          <a:latin typeface="+mj-ea"/>
                          <a:ea typeface="+mn-ea"/>
                          <a:cs typeface="+mn-cs"/>
                        </a:rPr>
                        <a:t>ページ数</a:t>
                      </a:r>
                      <a:endParaRPr kumimoji="0" lang="en-US" altLang="ja-JP" sz="900" b="0" i="0" u="none" strike="noStrike" kern="1200" cap="none" normalizeH="0" baseline="0">
                        <a:ln>
                          <a:noFill/>
                        </a:ln>
                        <a:solidFill>
                          <a:schemeClr val="tx1"/>
                        </a:solidFill>
                        <a:effectLst/>
                        <a:latin typeface="+mj-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2787974032"/>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　　</a:t>
                      </a:r>
                      <a:r>
                        <a:rPr kumimoji="1" lang="en-US" altLang="ja-JP" sz="900" kern="1200">
                          <a:solidFill>
                            <a:schemeClr val="tx1"/>
                          </a:solidFill>
                          <a:latin typeface="+mn-lt"/>
                          <a:ea typeface="+mn-ea"/>
                          <a:cs typeface="+mn-cs"/>
                        </a:rPr>
                        <a:t>1</a:t>
                      </a:r>
                      <a:r>
                        <a:rPr lang="ja-JP" altLang="en-US" sz="900">
                          <a:solidFill>
                            <a:schemeClr val="tx1"/>
                          </a:solidFill>
                        </a:rPr>
                        <a:t> 課題・背景</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p.13</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j-ea"/>
                          <a:ea typeface="+mj-ea"/>
                        </a:rPr>
                        <a:t>最大２枚</a:t>
                      </a: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823548738"/>
                  </a:ext>
                </a:extLst>
              </a:tr>
              <a:tr h="303174">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　　</a:t>
                      </a:r>
                      <a:r>
                        <a:rPr kumimoji="1" lang="en-US" altLang="ja-JP" sz="900" kern="1200">
                          <a:solidFill>
                            <a:schemeClr val="tx1"/>
                          </a:solidFill>
                          <a:latin typeface="+mn-lt"/>
                          <a:ea typeface="+mn-ea"/>
                          <a:cs typeface="+mn-cs"/>
                        </a:rPr>
                        <a:t>2</a:t>
                      </a:r>
                      <a:r>
                        <a:rPr lang="ja-JP" altLang="en-US" sz="900">
                          <a:solidFill>
                            <a:schemeClr val="tx1"/>
                          </a:solidFill>
                        </a:rPr>
                        <a:t> ソリューション概要・アウトカムの説明</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p.14</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j-ea"/>
                          <a:ea typeface="+mj-ea"/>
                        </a:rPr>
                        <a:t>最大２枚</a:t>
                      </a: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795697048"/>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　　</a:t>
                      </a:r>
                      <a:r>
                        <a:rPr kumimoji="1" lang="en-US" altLang="ja-JP" sz="900" kern="1200">
                          <a:solidFill>
                            <a:schemeClr val="tx1"/>
                          </a:solidFill>
                          <a:latin typeface="+mn-lt"/>
                          <a:ea typeface="+mn-ea"/>
                          <a:cs typeface="+mn-cs"/>
                        </a:rPr>
                        <a:t>3</a:t>
                      </a:r>
                      <a:r>
                        <a:rPr lang="ja-JP" altLang="en-US" sz="900">
                          <a:solidFill>
                            <a:schemeClr val="tx1"/>
                          </a:solidFill>
                        </a:rPr>
                        <a:t> ソリューションの革新性</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p.15</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900" b="0" i="0" u="none" strike="noStrike" kern="1200" cap="none" normalizeH="0" baseline="0">
                          <a:ln>
                            <a:noFill/>
                          </a:ln>
                          <a:solidFill>
                            <a:schemeClr val="tx1"/>
                          </a:solidFill>
                          <a:effectLst/>
                          <a:latin typeface="+mj-ea"/>
                          <a:ea typeface="+mn-ea"/>
                          <a:cs typeface="+mn-cs"/>
                        </a:rPr>
                        <a:t>1</a:t>
                      </a:r>
                      <a:r>
                        <a:rPr kumimoji="0" lang="ja-JP" altLang="en-US" sz="900" b="0" i="0" u="none" strike="noStrike" kern="1200" cap="none" normalizeH="0" baseline="0">
                          <a:ln>
                            <a:noFill/>
                          </a:ln>
                          <a:solidFill>
                            <a:schemeClr val="tx1"/>
                          </a:solidFill>
                          <a:effectLst/>
                          <a:latin typeface="+mj-ea"/>
                          <a:ea typeface="+mn-ea"/>
                          <a:cs typeface="+mn-cs"/>
                        </a:rPr>
                        <a:t>枚</a:t>
                      </a:r>
                      <a:endParaRPr kumimoji="0" lang="en-US" altLang="ja-JP" sz="900" b="0" i="0" u="none" strike="noStrike" kern="1200" cap="none" normalizeH="0" baseline="0">
                        <a:ln>
                          <a:noFill/>
                        </a:ln>
                        <a:solidFill>
                          <a:schemeClr val="tx1"/>
                        </a:solidFill>
                        <a:effectLst/>
                        <a:latin typeface="+mj-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602256904"/>
                  </a:ext>
                </a:extLst>
              </a:tr>
              <a:tr h="210952">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dirty="0">
                          <a:solidFill>
                            <a:schemeClr val="tx1"/>
                          </a:solidFill>
                          <a:latin typeface="+mn-lt"/>
                          <a:ea typeface="+mn-ea"/>
                          <a:cs typeface="+mn-cs"/>
                        </a:rPr>
                        <a:t>　　</a:t>
                      </a:r>
                      <a:r>
                        <a:rPr kumimoji="1" lang="en-US" altLang="ja-JP" sz="900" kern="1200" dirty="0">
                          <a:solidFill>
                            <a:schemeClr val="tx1"/>
                          </a:solidFill>
                          <a:latin typeface="+mn-lt"/>
                          <a:ea typeface="+mn-ea"/>
                          <a:cs typeface="+mn-cs"/>
                        </a:rPr>
                        <a:t>4</a:t>
                      </a:r>
                      <a:r>
                        <a:rPr lang="ja-JP" altLang="en-US" sz="900" dirty="0">
                          <a:solidFill>
                            <a:schemeClr val="tx1"/>
                          </a:solidFill>
                        </a:rPr>
                        <a:t> 社会インパクトおよび社会実装アイデア</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en-US" altLang="ja-JP" sz="900" kern="1200">
                          <a:solidFill>
                            <a:schemeClr val="tx1"/>
                          </a:solidFill>
                          <a:latin typeface="+mj-ea"/>
                          <a:ea typeface="+mj-ea"/>
                          <a:cs typeface="+mn-cs"/>
                        </a:rPr>
                        <a:t>p.16</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tc>
                  <a:txBody>
                    <a:bodyPr/>
                    <a:lstStyle/>
                    <a:p>
                      <a:pPr marL="0" marR="0" lvl="0" indent="0" algn="l" defTabSz="990564"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最大２枚</a:t>
                      </a:r>
                      <a:endParaRPr kumimoji="1" lang="en-US" altLang="ja-JP" sz="900" kern="1200">
                        <a:solidFill>
                          <a:schemeClr val="tx1"/>
                        </a:solidFill>
                        <a:latin typeface="+mn-lt"/>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20926297"/>
                  </a:ext>
                </a:extLst>
              </a:tr>
              <a:tr h="210952">
                <a:tc>
                  <a:txBody>
                    <a:bodyPr/>
                    <a:lstStyle/>
                    <a:p>
                      <a:pPr defTabSz="536575"/>
                      <a:r>
                        <a:rPr kumimoji="1" lang="ja-JP" altLang="en-US" sz="900" kern="1200">
                          <a:solidFill>
                            <a:schemeClr val="tx1"/>
                          </a:solidFill>
                          <a:latin typeface="+mn-lt"/>
                          <a:ea typeface="+mn-ea"/>
                          <a:cs typeface="+mn-cs"/>
                        </a:rPr>
                        <a:t>　　</a:t>
                      </a:r>
                      <a:r>
                        <a:rPr kumimoji="1" lang="en-US" altLang="ja-JP" sz="900" kern="1200">
                          <a:solidFill>
                            <a:schemeClr val="tx1"/>
                          </a:solidFill>
                          <a:latin typeface="+mn-lt"/>
                          <a:ea typeface="+mn-ea"/>
                          <a:cs typeface="+mn-cs"/>
                        </a:rPr>
                        <a:t>5</a:t>
                      </a:r>
                      <a:r>
                        <a:rPr lang="en-US" altLang="ja-JP" sz="900">
                          <a:solidFill>
                            <a:schemeClr val="tx1"/>
                          </a:solidFill>
                        </a:rPr>
                        <a:t> </a:t>
                      </a:r>
                      <a:r>
                        <a:rPr lang="ja-JP" altLang="en-US" sz="900"/>
                        <a:t>ソリューション</a:t>
                      </a:r>
                      <a:r>
                        <a:rPr kumimoji="1" lang="ja-JP" altLang="en-US" sz="900"/>
                        <a:t>研究開発および</a:t>
                      </a:r>
                      <a:r>
                        <a:rPr lang="ja-JP" altLang="en-US" sz="900"/>
                        <a:t>アウトカム評価の実施</a:t>
                      </a:r>
                      <a:r>
                        <a:rPr kumimoji="1" lang="ja-JP" altLang="en-US" sz="900"/>
                        <a:t>計画</a:t>
                      </a:r>
                      <a:endParaRPr lang="ja-JP" altLang="en-US" sz="900">
                        <a:solidFill>
                          <a:schemeClr val="tx1"/>
                        </a:solidFill>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p.17</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j-ea"/>
                          <a:ea typeface="+mj-ea"/>
                        </a:rPr>
                        <a:t>最大５枚</a:t>
                      </a: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018184682"/>
                  </a:ext>
                </a:extLst>
              </a:tr>
              <a:tr h="210952">
                <a:tc>
                  <a:txBody>
                    <a:bodyPr/>
                    <a:lstStyle/>
                    <a:p>
                      <a:pPr defTabSz="536575"/>
                      <a:r>
                        <a:rPr kumimoji="1" lang="ja-JP" altLang="en-US" sz="900" kern="1200">
                          <a:solidFill>
                            <a:schemeClr val="tx1"/>
                          </a:solidFill>
                          <a:latin typeface="+mn-lt"/>
                          <a:ea typeface="+mn-ea"/>
                          <a:cs typeface="+mn-cs"/>
                        </a:rPr>
                        <a:t>　　</a:t>
                      </a:r>
                      <a:r>
                        <a:rPr kumimoji="1" lang="en-US" altLang="ja-JP" sz="900" kern="1200">
                          <a:solidFill>
                            <a:schemeClr val="tx1"/>
                          </a:solidFill>
                          <a:latin typeface="+mn-lt"/>
                          <a:ea typeface="+mn-ea"/>
                          <a:cs typeface="+mn-cs"/>
                        </a:rPr>
                        <a:t>6</a:t>
                      </a:r>
                      <a:r>
                        <a:rPr lang="ja-JP" altLang="en-US" sz="900">
                          <a:solidFill>
                            <a:schemeClr val="tx1"/>
                          </a:solidFill>
                        </a:rPr>
                        <a:t> コンプライアンス体制に関する対応状況</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p.18</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1</a:t>
                      </a:r>
                      <a:r>
                        <a:rPr kumimoji="0" lang="ja-JP" altLang="en-US" sz="900" b="0" i="0" u="none" strike="noStrike" cap="none" normalizeH="0" baseline="0">
                          <a:ln>
                            <a:noFill/>
                          </a:ln>
                          <a:solidFill>
                            <a:schemeClr val="tx1"/>
                          </a:solidFill>
                          <a:effectLst/>
                          <a:latin typeface="+mj-ea"/>
                          <a:ea typeface="+mj-ea"/>
                        </a:rPr>
                        <a:t>枚</a:t>
                      </a: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785207165"/>
                  </a:ext>
                </a:extLst>
              </a:tr>
              <a:tr h="210952">
                <a:tc>
                  <a:txBody>
                    <a:bodyPr/>
                    <a:lstStyle/>
                    <a:p>
                      <a:pPr defTabSz="536575"/>
                      <a:r>
                        <a:rPr kumimoji="1" lang="ja-JP" altLang="en-US" sz="900" kern="1200">
                          <a:solidFill>
                            <a:schemeClr val="tx1"/>
                          </a:solidFill>
                          <a:latin typeface="+mn-lt"/>
                          <a:ea typeface="+mn-ea"/>
                          <a:cs typeface="+mn-cs"/>
                        </a:rPr>
                        <a:t>　　</a:t>
                      </a:r>
                      <a:r>
                        <a:rPr kumimoji="1" lang="en-US" altLang="ja-JP" sz="900" kern="1200">
                          <a:solidFill>
                            <a:schemeClr val="tx1"/>
                          </a:solidFill>
                          <a:latin typeface="+mn-lt"/>
                          <a:ea typeface="+mn-ea"/>
                          <a:cs typeface="+mn-cs"/>
                        </a:rPr>
                        <a:t>7</a:t>
                      </a:r>
                      <a:r>
                        <a:rPr lang="ja-JP" altLang="en-US" sz="900">
                          <a:solidFill>
                            <a:schemeClr val="tx1"/>
                          </a:solidFill>
                        </a:rPr>
                        <a:t> 本提案で取り扱う脳由来信号の説明</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p.19</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j-ea"/>
                          <a:ea typeface="+mj-ea"/>
                        </a:rPr>
                        <a:t>最大３枚</a:t>
                      </a: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46028694"/>
                  </a:ext>
                </a:extLst>
              </a:tr>
              <a:tr h="210952">
                <a:tc>
                  <a:txBody>
                    <a:bodyPr/>
                    <a:lstStyle/>
                    <a:p>
                      <a:pPr defTabSz="536575"/>
                      <a:r>
                        <a:rPr kumimoji="1" lang="ja-JP" altLang="en-US" sz="900" kern="1200">
                          <a:solidFill>
                            <a:schemeClr val="tx1"/>
                          </a:solidFill>
                          <a:latin typeface="+mn-lt"/>
                          <a:ea typeface="+mn-ea"/>
                          <a:cs typeface="+mn-cs"/>
                        </a:rPr>
                        <a:t>　　</a:t>
                      </a:r>
                      <a:r>
                        <a:rPr kumimoji="1" lang="en-US" altLang="ja-JP" sz="900" kern="1200">
                          <a:solidFill>
                            <a:schemeClr val="tx1"/>
                          </a:solidFill>
                          <a:latin typeface="+mn-lt"/>
                          <a:ea typeface="+mn-ea"/>
                          <a:cs typeface="+mn-cs"/>
                        </a:rPr>
                        <a:t>8</a:t>
                      </a:r>
                      <a:r>
                        <a:rPr lang="ja-JP" altLang="en-US" sz="900">
                          <a:solidFill>
                            <a:schemeClr val="tx1"/>
                          </a:solidFill>
                        </a:rPr>
                        <a:t> 実行体制</a:t>
                      </a:r>
                      <a:endParaRPr lang="zh-TW" altLang="en-US" sz="900"/>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p.20</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cap="none" normalizeH="0" baseline="0">
                          <a:ln>
                            <a:noFill/>
                          </a:ln>
                          <a:solidFill>
                            <a:schemeClr val="tx1"/>
                          </a:solidFill>
                          <a:effectLst/>
                          <a:latin typeface="+mj-ea"/>
                          <a:ea typeface="+mj-ea"/>
                        </a:rPr>
                        <a:t>実行体制</a:t>
                      </a:r>
                      <a:r>
                        <a:rPr kumimoji="0" lang="en-US" altLang="ja-JP" sz="900" b="0" i="0" u="none" strike="noStrike" cap="none" normalizeH="0" baseline="0">
                          <a:ln>
                            <a:noFill/>
                          </a:ln>
                          <a:solidFill>
                            <a:schemeClr val="tx1"/>
                          </a:solidFill>
                          <a:effectLst/>
                          <a:latin typeface="+mj-ea"/>
                          <a:ea typeface="+mj-ea"/>
                        </a:rPr>
                        <a:t>1</a:t>
                      </a:r>
                      <a:r>
                        <a:rPr kumimoji="0" lang="ja-JP" altLang="en-US" sz="900" b="0" i="0" u="none" strike="noStrike" cap="none" normalizeH="0" baseline="0">
                          <a:ln>
                            <a:noFill/>
                          </a:ln>
                          <a:solidFill>
                            <a:schemeClr val="tx1"/>
                          </a:solidFill>
                          <a:effectLst/>
                          <a:latin typeface="+mj-ea"/>
                          <a:ea typeface="+mj-ea"/>
                        </a:rPr>
                        <a:t>枚＋主な参加者の詳細（各社最大</a:t>
                      </a:r>
                      <a:r>
                        <a:rPr kumimoji="0" lang="en-US" altLang="ja-JP" sz="900" b="0" i="0" u="none" strike="noStrike" cap="none" normalizeH="0" baseline="0">
                          <a:ln>
                            <a:noFill/>
                          </a:ln>
                          <a:solidFill>
                            <a:schemeClr val="tx1"/>
                          </a:solidFill>
                          <a:effectLst/>
                          <a:latin typeface="+mj-ea"/>
                          <a:ea typeface="+mj-ea"/>
                        </a:rPr>
                        <a:t>2</a:t>
                      </a:r>
                      <a:r>
                        <a:rPr kumimoji="0" lang="ja-JP" altLang="en-US" sz="900" b="0" i="0" u="none" strike="noStrike" cap="none" normalizeH="0" baseline="0">
                          <a:ln>
                            <a:noFill/>
                          </a:ln>
                          <a:solidFill>
                            <a:schemeClr val="tx1"/>
                          </a:solidFill>
                          <a:effectLst/>
                          <a:latin typeface="+mj-ea"/>
                          <a:ea typeface="+mj-ea"/>
                        </a:rPr>
                        <a:t>枚）</a:t>
                      </a:r>
                      <a:endParaRPr kumimoji="0" lang="en-US" altLang="ja-JP"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856893155"/>
                  </a:ext>
                </a:extLst>
              </a:tr>
              <a:tr h="210952">
                <a:tc>
                  <a:txBody>
                    <a:bodyPr/>
                    <a:lstStyle/>
                    <a:p>
                      <a:pPr marL="0" marR="0" lvl="0" indent="0" algn="l" defTabSz="536575" rtl="0" eaLnBrk="1" fontAlgn="auto" latinLnBrk="0" hangingPunct="1">
                        <a:lnSpc>
                          <a:spcPct val="100000"/>
                        </a:lnSpc>
                        <a:spcBef>
                          <a:spcPts val="0"/>
                        </a:spcBef>
                        <a:spcAft>
                          <a:spcPts val="0"/>
                        </a:spcAft>
                        <a:buClrTx/>
                        <a:buSzTx/>
                        <a:buFontTx/>
                        <a:buNone/>
                        <a:tabLst/>
                        <a:defRPr/>
                      </a:pPr>
                      <a:r>
                        <a:rPr kumimoji="1" lang="ja-JP" altLang="en-US" sz="900" kern="1200">
                          <a:solidFill>
                            <a:schemeClr val="tx1"/>
                          </a:solidFill>
                          <a:latin typeface="+mn-lt"/>
                          <a:ea typeface="+mn-ea"/>
                          <a:cs typeface="+mn-cs"/>
                        </a:rPr>
                        <a:t>　　</a:t>
                      </a:r>
                      <a:r>
                        <a:rPr kumimoji="1" lang="en-US" altLang="ja-JP" sz="900" kern="1200">
                          <a:solidFill>
                            <a:schemeClr val="tx1"/>
                          </a:solidFill>
                          <a:latin typeface="+mn-lt"/>
                          <a:ea typeface="+mn-ea"/>
                          <a:cs typeface="+mn-cs"/>
                        </a:rPr>
                        <a:t>9</a:t>
                      </a:r>
                      <a:r>
                        <a:rPr lang="en-US" altLang="ja-JP" sz="900">
                          <a:solidFill>
                            <a:schemeClr val="tx1"/>
                          </a:solidFill>
                        </a:rPr>
                        <a:t> </a:t>
                      </a:r>
                      <a:r>
                        <a:rPr lang="ja-JP" altLang="ja-JP" sz="900">
                          <a:solidFill>
                            <a:schemeClr val="tx1"/>
                          </a:solidFill>
                        </a:rPr>
                        <a:t>関連</a:t>
                      </a:r>
                      <a:r>
                        <a:rPr lang="ja-JP" altLang="en-US" sz="900">
                          <a:solidFill>
                            <a:schemeClr val="tx1"/>
                          </a:solidFill>
                        </a:rPr>
                        <a:t>する</a:t>
                      </a:r>
                      <a:r>
                        <a:rPr lang="ja-JP" altLang="ja-JP" sz="900">
                          <a:solidFill>
                            <a:schemeClr val="tx1"/>
                          </a:solidFill>
                        </a:rPr>
                        <a:t>技術</a:t>
                      </a:r>
                      <a:r>
                        <a:rPr lang="ja-JP" altLang="en-US" sz="900">
                          <a:solidFill>
                            <a:schemeClr val="tx1"/>
                          </a:solidFill>
                        </a:rPr>
                        <a:t>について</a:t>
                      </a:r>
                      <a:r>
                        <a:rPr lang="ja-JP" altLang="ja-JP" sz="900">
                          <a:solidFill>
                            <a:schemeClr val="tx1"/>
                          </a:solidFill>
                        </a:rPr>
                        <a:t>の</a:t>
                      </a:r>
                      <a:r>
                        <a:rPr lang="ja-JP" altLang="en-US" sz="900">
                          <a:solidFill>
                            <a:schemeClr val="tx1"/>
                          </a:solidFill>
                        </a:rPr>
                        <a:t>権利関係及び</a:t>
                      </a:r>
                      <a:r>
                        <a:rPr lang="ja-JP" altLang="ja-JP" sz="900">
                          <a:solidFill>
                            <a:schemeClr val="tx1"/>
                          </a:solidFill>
                        </a:rPr>
                        <a:t>研究開発実績</a:t>
                      </a:r>
                      <a:endParaRPr lang="zh-TW" altLang="en-US" sz="900"/>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900" b="0" i="0" u="none" strike="noStrike" cap="none" normalizeH="0" baseline="0">
                          <a:ln>
                            <a:noFill/>
                          </a:ln>
                          <a:solidFill>
                            <a:schemeClr val="tx1"/>
                          </a:solidFill>
                          <a:effectLst/>
                          <a:latin typeface="+mj-ea"/>
                          <a:ea typeface="+mj-ea"/>
                        </a:rPr>
                        <a:t>p.21</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rtl="0" eaLnBrk="1" fontAlgn="base" latinLnBrk="0" hangingPunct="1">
                        <a:lnSpc>
                          <a:spcPct val="106000"/>
                        </a:lnSpc>
                        <a:spcBef>
                          <a:spcPct val="0"/>
                        </a:spcBef>
                        <a:spcAft>
                          <a:spcPct val="0"/>
                        </a:spcAft>
                        <a:buClr>
                          <a:schemeClr val="tx1"/>
                        </a:buClr>
                        <a:buSzPct val="80000"/>
                        <a:buFont typeface="Wingdings" pitchFamily="2" charset="2"/>
                        <a:buNone/>
                      </a:pPr>
                      <a:r>
                        <a:rPr kumimoji="0" lang="ja-JP" altLang="en-US" sz="900" b="0" i="0" u="none" strike="noStrike" cap="none" normalizeH="0" baseline="0">
                          <a:ln>
                            <a:noFill/>
                          </a:ln>
                          <a:solidFill>
                            <a:schemeClr val="tx1"/>
                          </a:solidFill>
                          <a:effectLst/>
                          <a:latin typeface="+mj-ea"/>
                          <a:ea typeface="+mj-ea"/>
                        </a:rPr>
                        <a:t>①関連する特許等の主要な権利関係・ノウハウ等の保有状況、②研究開発実績、①②それぞれ最大</a:t>
                      </a:r>
                      <a:r>
                        <a:rPr lang="en-US" altLang="ja-JP" sz="900" b="0" i="0" u="none" strike="noStrike" cap="none" normalizeH="0" baseline="0">
                          <a:ln>
                            <a:noFill/>
                          </a:ln>
                          <a:solidFill>
                            <a:schemeClr val="tx1"/>
                          </a:solidFill>
                          <a:effectLst/>
                          <a:latin typeface="+mj-ea"/>
                          <a:ea typeface="+mj-ea"/>
                        </a:rPr>
                        <a:t>3枚</a:t>
                      </a:r>
                      <a:endParaRPr kumimoji="0" lang="ja-JP" altLang="en-US" sz="900" b="0" i="0" u="none" strike="noStrike" cap="none" normalizeH="0" baseline="0">
                        <a:ln>
                          <a:noFill/>
                        </a:ln>
                        <a:solidFill>
                          <a:schemeClr val="tx1"/>
                        </a:solidFill>
                        <a:effectLst/>
                        <a:latin typeface="+mj-ea"/>
                        <a:ea typeface="+mj-ea"/>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222883234"/>
                  </a:ext>
                </a:extLst>
              </a:tr>
              <a:tr h="0">
                <a:tc>
                  <a:txBody>
                    <a:bodyPr/>
                    <a:lstStyle/>
                    <a:p>
                      <a:pPr defTabSz="536575"/>
                      <a:r>
                        <a:rPr lang="ja-JP" altLang="en-US" sz="900"/>
                        <a:t>　　</a:t>
                      </a:r>
                      <a:r>
                        <a:rPr lang="en-US" altLang="ja-JP" sz="900"/>
                        <a:t>10 </a:t>
                      </a:r>
                      <a:r>
                        <a:rPr lang="ja-JP" altLang="en-US" sz="900">
                          <a:latin typeface="+mn-lt"/>
                          <a:ea typeface="+mn-ea"/>
                        </a:rPr>
                        <a:t>ソリューション研究開発およびアウトカム評価の実施内容</a:t>
                      </a:r>
                      <a:endParaRPr lang="ja-JP" altLang="en-US" sz="900"/>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900" b="0" i="0" u="none" strike="noStrike" kern="1200" cap="none" normalizeH="0" baseline="0">
                          <a:ln>
                            <a:noFill/>
                          </a:ln>
                          <a:solidFill>
                            <a:schemeClr val="tx1"/>
                          </a:solidFill>
                          <a:effectLst/>
                          <a:latin typeface="+mj-ea"/>
                          <a:ea typeface="+mj-ea"/>
                          <a:cs typeface="+mn-cs"/>
                        </a:rPr>
                        <a:t>p.22</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kern="1200" cap="none" normalizeH="0" baseline="0">
                          <a:ln>
                            <a:noFill/>
                          </a:ln>
                          <a:solidFill>
                            <a:schemeClr val="tx1"/>
                          </a:solidFill>
                          <a:effectLst/>
                          <a:latin typeface="+mj-ea"/>
                          <a:ea typeface="+mn-ea"/>
                          <a:cs typeface="+mn-cs"/>
                        </a:rPr>
                        <a:t>最大５枚</a:t>
                      </a:r>
                      <a:endParaRPr kumimoji="0" lang="en-US" altLang="ja-JP" sz="900" b="0" i="0" u="none" strike="noStrike" kern="1200" cap="none" normalizeH="0" baseline="0">
                        <a:ln>
                          <a:noFill/>
                        </a:ln>
                        <a:solidFill>
                          <a:schemeClr val="tx1"/>
                        </a:solidFill>
                        <a:effectLst/>
                        <a:latin typeface="+mj-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180945331"/>
                  </a:ext>
                </a:extLst>
              </a:tr>
              <a:tr h="0">
                <a:tc>
                  <a:txBody>
                    <a:bodyPr/>
                    <a:lstStyle/>
                    <a:p>
                      <a:pPr defTabSz="536575"/>
                      <a:r>
                        <a:rPr lang="ja-JP" altLang="en-US" sz="900"/>
                        <a:t>　　</a:t>
                      </a:r>
                      <a:r>
                        <a:rPr lang="en-US" altLang="ja-JP" sz="900"/>
                        <a:t>11 </a:t>
                      </a:r>
                      <a:r>
                        <a:rPr lang="ja-JP" altLang="en-US" sz="900"/>
                        <a:t>脳関連指標とアウトカムの関連性について</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900" b="0" i="0" u="none" strike="noStrike" kern="1200" cap="none" normalizeH="0" baseline="0">
                          <a:ln>
                            <a:noFill/>
                          </a:ln>
                          <a:solidFill>
                            <a:schemeClr val="tx1"/>
                          </a:solidFill>
                          <a:effectLst/>
                          <a:latin typeface="+mj-ea"/>
                          <a:ea typeface="+mj-ea"/>
                          <a:cs typeface="+mn-cs"/>
                        </a:rPr>
                        <a:t>p.23</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b="0" i="0" u="none" strike="noStrike" kern="1200" cap="none" normalizeH="0" baseline="0">
                          <a:ln>
                            <a:noFill/>
                          </a:ln>
                          <a:solidFill>
                            <a:schemeClr val="tx1"/>
                          </a:solidFill>
                          <a:effectLst/>
                          <a:latin typeface="+mj-ea"/>
                          <a:ea typeface="+mj-ea"/>
                          <a:cs typeface="+mn-cs"/>
                        </a:rPr>
                        <a:t>最大１枚</a:t>
                      </a:r>
                      <a:endParaRPr kumimoji="0" lang="en-US" altLang="ja-JP" sz="900" b="0" i="0" u="none" strike="noStrike" kern="1200" cap="none" normalizeH="0" baseline="0">
                        <a:ln>
                          <a:noFill/>
                        </a:ln>
                        <a:solidFill>
                          <a:schemeClr val="tx1"/>
                        </a:solidFill>
                        <a:effectLst/>
                        <a:latin typeface="+mj-ea"/>
                        <a:ea typeface="+mj-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970770254"/>
                  </a:ext>
                </a:extLst>
              </a:tr>
              <a:tr h="0">
                <a:tc>
                  <a:txBody>
                    <a:bodyPr/>
                    <a:lstStyle/>
                    <a:p>
                      <a:pPr marL="0" marR="0" lvl="0" indent="0" algn="l" defTabSz="536575" rtl="0" eaLnBrk="1" fontAlgn="auto" latinLnBrk="0" hangingPunct="1">
                        <a:lnSpc>
                          <a:spcPct val="100000"/>
                        </a:lnSpc>
                        <a:spcBef>
                          <a:spcPts val="0"/>
                        </a:spcBef>
                        <a:spcAft>
                          <a:spcPts val="0"/>
                        </a:spcAft>
                        <a:buClrTx/>
                        <a:buSzTx/>
                        <a:buFontTx/>
                        <a:buNone/>
                        <a:tabLst/>
                        <a:defRPr/>
                      </a:pPr>
                      <a:r>
                        <a:rPr lang="ja-JP" altLang="en-US" sz="900"/>
                        <a:t>　　</a:t>
                      </a:r>
                      <a:r>
                        <a:rPr lang="en-US" altLang="ja-JP" sz="900"/>
                        <a:t>12</a:t>
                      </a:r>
                      <a:r>
                        <a:rPr lang="ja-JP" altLang="en-US" sz="900"/>
                        <a:t> 新市場開拓の実現性について</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900" b="0" i="0" u="none" strike="noStrike" kern="1200" cap="none" normalizeH="0" baseline="0">
                          <a:ln>
                            <a:noFill/>
                          </a:ln>
                          <a:solidFill>
                            <a:schemeClr val="tx1"/>
                          </a:solidFill>
                          <a:effectLst/>
                          <a:latin typeface="+mj-ea"/>
                          <a:ea typeface="+mj-ea"/>
                          <a:cs typeface="+mn-cs"/>
                        </a:rPr>
                        <a:t>p.24</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ja-JP" altLang="en-US" sz="900" b="0" i="0" u="none" strike="noStrike" kern="1200" cap="none" normalizeH="0" baseline="0">
                          <a:ln>
                            <a:noFill/>
                          </a:ln>
                          <a:solidFill>
                            <a:schemeClr val="tx1"/>
                          </a:solidFill>
                          <a:effectLst/>
                          <a:latin typeface="+mj-ea"/>
                          <a:ea typeface="+mj-ea"/>
                          <a:cs typeface="+mn-cs"/>
                        </a:rPr>
                        <a:t>最大２枚</a:t>
                      </a:r>
                      <a:endParaRPr kumimoji="0" lang="en-US" altLang="ja-JP" sz="900" b="0" i="0" u="none" strike="noStrike" kern="1200" cap="none" normalizeH="0" baseline="0">
                        <a:ln>
                          <a:noFill/>
                        </a:ln>
                        <a:solidFill>
                          <a:schemeClr val="tx1"/>
                        </a:solidFill>
                        <a:effectLst/>
                        <a:latin typeface="+mj-ea"/>
                        <a:ea typeface="+mj-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404197213"/>
                  </a:ext>
                </a:extLst>
              </a:tr>
              <a:tr h="0">
                <a:tc>
                  <a:txBody>
                    <a:bodyPr/>
                    <a:lstStyle/>
                    <a:p>
                      <a:pPr marL="0" marR="0" lvl="0" indent="0" algn="l" defTabSz="536575" rtl="0" eaLnBrk="1" fontAlgn="auto" latinLnBrk="0" hangingPunct="1">
                        <a:lnSpc>
                          <a:spcPct val="100000"/>
                        </a:lnSpc>
                        <a:spcBef>
                          <a:spcPts val="0"/>
                        </a:spcBef>
                        <a:spcAft>
                          <a:spcPts val="0"/>
                        </a:spcAft>
                        <a:buClrTx/>
                        <a:buSzTx/>
                        <a:buFontTx/>
                        <a:buNone/>
                        <a:tabLst/>
                        <a:defRPr/>
                      </a:pPr>
                      <a:r>
                        <a:rPr lang="ja-JP" altLang="en-US" sz="900"/>
                        <a:t>　　</a:t>
                      </a:r>
                      <a:r>
                        <a:rPr lang="en-US" altLang="ja-JP" sz="900"/>
                        <a:t>13 </a:t>
                      </a:r>
                      <a:r>
                        <a:rPr lang="ja-JP" altLang="en-US" sz="900"/>
                        <a:t>今後の展開（事業計画の実現性）</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defRPr/>
                      </a:pPr>
                      <a:r>
                        <a:rPr kumimoji="0" lang="en-US" altLang="ja-JP" sz="900" b="0" i="0" u="none" strike="noStrike" kern="1200" cap="none" normalizeH="0" baseline="0">
                          <a:ln>
                            <a:noFill/>
                          </a:ln>
                          <a:solidFill>
                            <a:schemeClr val="tx1"/>
                          </a:solidFill>
                          <a:effectLst/>
                          <a:latin typeface="+mj-ea"/>
                          <a:ea typeface="+mj-ea"/>
                          <a:cs typeface="+mn-cs"/>
                        </a:rPr>
                        <a:t>p.25</a:t>
                      </a: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900" b="0" i="0" u="none" strike="noStrike" kern="1200" cap="none" normalizeH="0" baseline="0">
                          <a:ln>
                            <a:noFill/>
                          </a:ln>
                          <a:solidFill>
                            <a:schemeClr val="tx1"/>
                          </a:solidFill>
                          <a:effectLst/>
                          <a:latin typeface="+mj-ea"/>
                          <a:ea typeface="+mn-ea"/>
                          <a:cs typeface="+mn-cs"/>
                        </a:rPr>
                        <a:t>最大５枚</a:t>
                      </a:r>
                      <a:endParaRPr kumimoji="0" lang="en-US" altLang="ja-JP" sz="900" b="0" i="0" u="none" strike="noStrike" kern="1200" cap="none" normalizeH="0" baseline="0">
                        <a:ln>
                          <a:noFill/>
                        </a:ln>
                        <a:solidFill>
                          <a:schemeClr val="tx1"/>
                        </a:solidFill>
                        <a:effectLst/>
                        <a:latin typeface="+mj-ea"/>
                        <a:ea typeface="+mn-ea"/>
                        <a:cs typeface="+mn-cs"/>
                      </a:endParaRPr>
                    </a:p>
                  </a:txBody>
                  <a:tcPr marL="72000" marR="72000" marT="72000" marB="72000" anchor="ctr" horzOverflow="overflow">
                    <a:lnL cap="flat">
                      <a:noFill/>
                    </a:lnL>
                    <a:lnR cap="flat">
                      <a:noFill/>
                    </a:lnR>
                    <a:lnT w="12700" cap="flat" cmpd="sng" algn="ctr">
                      <a:solidFill>
                        <a:srgbClr val="575757"/>
                      </a:solidFill>
                      <a:prstDash val="solid"/>
                      <a:round/>
                      <a:headEnd type="none" w="med" len="med"/>
                      <a:tailEnd type="none" w="med" len="med"/>
                    </a:lnT>
                    <a:lnB w="12700" cap="flat" cmpd="sng" algn="ctr">
                      <a:solidFill>
                        <a:srgbClr val="575757"/>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276984107"/>
                  </a:ext>
                </a:extLst>
              </a:tr>
            </a:tbl>
          </a:graphicData>
        </a:graphic>
      </p:graphicFrame>
      <p:sp>
        <p:nvSpPr>
          <p:cNvPr id="5" name="正方形/長方形 4">
            <a:extLst>
              <a:ext uri="{FF2B5EF4-FFF2-40B4-BE49-F238E27FC236}">
                <a16:creationId xmlns:a16="http://schemas.microsoft.com/office/drawing/2014/main" id="{740F9304-1CB5-117C-4F31-35A2D963D32F}"/>
              </a:ext>
            </a:extLst>
          </p:cNvPr>
          <p:cNvSpPr/>
          <p:nvPr/>
        </p:nvSpPr>
        <p:spPr>
          <a:xfrm>
            <a:off x="8402129" y="4793894"/>
            <a:ext cx="1246696" cy="4616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00"/>
              <a:t>本選資料にて</a:t>
            </a:r>
            <a:br>
              <a:rPr kumimoji="1" lang="en-US" altLang="ja-JP" sz="900"/>
            </a:br>
            <a:r>
              <a:rPr kumimoji="1" lang="ja-JP" altLang="en-US" sz="900"/>
              <a:t>追加される項目</a:t>
            </a:r>
            <a:endParaRPr kumimoji="1" lang="en-US" sz="900"/>
          </a:p>
        </p:txBody>
      </p:sp>
    </p:spTree>
    <p:extLst>
      <p:ext uri="{BB962C8B-B14F-4D97-AF65-F5344CB8AC3E}">
        <p14:creationId xmlns:p14="http://schemas.microsoft.com/office/powerpoint/2010/main" val="141884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DD6E4-6357-DFA8-E80F-527F6BCB5A7B}"/>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EEED498-424E-CF14-9226-5670929D9AF5}"/>
              </a:ext>
            </a:extLst>
          </p:cNvPr>
          <p:cNvGraphicFramePr>
            <a:graphicFrameLocks/>
          </p:cNvGraphicFramePr>
          <p:nvPr>
            <p:custDataLst>
              <p:tags r:id="rId1"/>
            </p:custDataLst>
          </p:nvPr>
        </p:nvGraphicFramePr>
        <p:xfrm>
          <a:off x="-1522412"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04" imgH="405" progId="TCLayout.ActiveDocument.1">
                  <p:embed/>
                </p:oleObj>
              </mc:Choice>
              <mc:Fallback>
                <p:oleObj name="think-cellスライド" r:id="rId4" imgW="404" imgH="405" progId="TCLayout.ActiveDocument.1">
                  <p:embed/>
                  <p:pic>
                    <p:nvPicPr>
                      <p:cNvPr id="6" name="think-cell data - do not delete" hidden="1">
                        <a:extLst>
                          <a:ext uri="{FF2B5EF4-FFF2-40B4-BE49-F238E27FC236}">
                            <a16:creationId xmlns:a16="http://schemas.microsoft.com/office/drawing/2014/main" id="{2EEED498-424E-CF14-9226-5670929D9AF5}"/>
                          </a:ext>
                        </a:extLst>
                      </p:cNvPr>
                      <p:cNvPicPr/>
                      <p:nvPr/>
                    </p:nvPicPr>
                    <p:blipFill>
                      <a:blip r:embed="rId5"/>
                      <a:stretch>
                        <a:fillRect/>
                      </a:stretch>
                    </p:blipFill>
                    <p:spPr>
                      <a:xfrm>
                        <a:off x="-1522412"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E193FEB-6E71-2E92-3AAF-133C268A9CCA}"/>
              </a:ext>
            </a:extLst>
          </p:cNvPr>
          <p:cNvSpPr>
            <a:spLocks noGrp="1"/>
          </p:cNvSpPr>
          <p:nvPr>
            <p:ph type="ctrTitle"/>
          </p:nvPr>
        </p:nvSpPr>
        <p:spPr>
          <a:xfrm>
            <a:off x="381000" y="3055053"/>
            <a:ext cx="9144000" cy="747897"/>
          </a:xfrm>
        </p:spPr>
        <p:txBody>
          <a:bodyPr vert="horz" anchor="ctr">
            <a:normAutofit fontScale="90000"/>
          </a:bodyPr>
          <a:lstStyle/>
          <a:p>
            <a:r>
              <a:rPr lang="en-US" altLang="ja-JP" sz="5400">
                <a:solidFill>
                  <a:srgbClr val="37373A"/>
                </a:solidFill>
                <a:cs typeface="+mn-cs"/>
              </a:rPr>
              <a:t>Ⅰ.</a:t>
            </a:r>
            <a:r>
              <a:rPr lang="ja-JP" altLang="en-US" sz="5400" b="0">
                <a:solidFill>
                  <a:srgbClr val="37373A"/>
                </a:solidFill>
                <a:cs typeface="+mn-cs"/>
              </a:rPr>
              <a:t>本事業の提案内容サマリ</a:t>
            </a:r>
            <a:br>
              <a:rPr lang="en-US" altLang="ja-JP" sz="5400" b="0">
                <a:solidFill>
                  <a:srgbClr val="37373A"/>
                </a:solidFill>
                <a:cs typeface="+mn-cs"/>
              </a:rPr>
            </a:br>
            <a:r>
              <a:rPr lang="ja-JP" altLang="en-US" sz="5400" b="0">
                <a:solidFill>
                  <a:srgbClr val="37373A"/>
                </a:solidFill>
                <a:cs typeface="+mn-cs"/>
              </a:rPr>
              <a:t>公開用</a:t>
            </a:r>
            <a:endParaRPr lang="en-US" b="0">
              <a:solidFill>
                <a:srgbClr val="37373A"/>
              </a:solidFill>
            </a:endParaRPr>
          </a:p>
        </p:txBody>
      </p:sp>
    </p:spTree>
    <p:extLst>
      <p:ext uri="{BB962C8B-B14F-4D97-AF65-F5344CB8AC3E}">
        <p14:creationId xmlns:p14="http://schemas.microsoft.com/office/powerpoint/2010/main" val="1197503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CD38394-00D1-7105-0658-FE9275E2E16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2" name="think-cell data - do not delete" hidden="1">
                        <a:extLst>
                          <a:ext uri="{FF2B5EF4-FFF2-40B4-BE49-F238E27FC236}">
                            <a16:creationId xmlns:a16="http://schemas.microsoft.com/office/drawing/2014/main" id="{7CD38394-00D1-7105-0658-FE9275E2E16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vert="horz" lIns="91440" tIns="45720" rIns="91440" bIns="45720" rtlCol="0" anchor="ctr">
            <a:normAutofit/>
          </a:bodyPr>
          <a:lstStyle/>
          <a:p>
            <a:r>
              <a:rPr lang="ja-JP" altLang="en-US">
                <a:solidFill>
                  <a:schemeClr val="tx1"/>
                </a:solidFill>
              </a:rPr>
              <a:t>エグゼクティブサマリー</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5</a:t>
            </a:fld>
            <a:endParaRPr lang="ja-JP" altLang="en-US"/>
          </a:p>
        </p:txBody>
      </p:sp>
      <p:sp>
        <p:nvSpPr>
          <p:cNvPr id="6" name="テキスト ボックス 5">
            <a:extLst>
              <a:ext uri="{FF2B5EF4-FFF2-40B4-BE49-F238E27FC236}">
                <a16:creationId xmlns:a16="http://schemas.microsoft.com/office/drawing/2014/main" id="{87B8541F-DA37-0712-750D-A11DF82FF6CF}"/>
              </a:ext>
            </a:extLst>
          </p:cNvPr>
          <p:cNvSpPr txBox="1"/>
          <p:nvPr/>
        </p:nvSpPr>
        <p:spPr>
          <a:xfrm>
            <a:off x="583163" y="1233789"/>
            <a:ext cx="8056983" cy="400110"/>
          </a:xfrm>
          <a:prstGeom prst="rect">
            <a:avLst/>
          </a:prstGeom>
          <a:noFill/>
        </p:spPr>
        <p:txBody>
          <a:bodyPr wrap="square">
            <a:spAutoFit/>
          </a:bodyPr>
          <a:lstStyle/>
          <a:p>
            <a:r>
              <a:rPr lang="ja-JP" altLang="en-US" sz="2000">
                <a:solidFill>
                  <a:schemeClr val="accent1"/>
                </a:solidFill>
                <a:latin typeface="+mn-ea"/>
              </a:rPr>
              <a:t>提案タイトル：</a:t>
            </a:r>
            <a:r>
              <a:rPr lang="en-US" altLang="ja-JP" sz="2000">
                <a:solidFill>
                  <a:schemeClr val="accent1"/>
                </a:solidFill>
                <a:latin typeface="+mn-ea"/>
              </a:rPr>
              <a:t>XXXXX</a:t>
            </a:r>
          </a:p>
        </p:txBody>
      </p:sp>
      <p:sp>
        <p:nvSpPr>
          <p:cNvPr id="5" name="正方形/長方形 4">
            <a:extLst>
              <a:ext uri="{FF2B5EF4-FFF2-40B4-BE49-F238E27FC236}">
                <a16:creationId xmlns:a16="http://schemas.microsoft.com/office/drawing/2014/main" id="{4D9697A1-C422-CFC7-F5E8-A6A7D61D8C3D}"/>
              </a:ext>
            </a:extLst>
          </p:cNvPr>
          <p:cNvSpPr/>
          <p:nvPr/>
        </p:nvSpPr>
        <p:spPr>
          <a:xfrm>
            <a:off x="583163" y="1592605"/>
            <a:ext cx="1417653" cy="7876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latin typeface="+mn-ea"/>
              </a:rPr>
              <a:t>チーム概要</a:t>
            </a:r>
            <a:endParaRPr kumimoji="1" lang="en-US">
              <a:latin typeface="+mn-ea"/>
            </a:endParaRPr>
          </a:p>
        </p:txBody>
      </p:sp>
      <p:sp>
        <p:nvSpPr>
          <p:cNvPr id="7" name="正方形/長方形 6">
            <a:extLst>
              <a:ext uri="{FF2B5EF4-FFF2-40B4-BE49-F238E27FC236}">
                <a16:creationId xmlns:a16="http://schemas.microsoft.com/office/drawing/2014/main" id="{B454958A-A98B-58A8-8A2B-1D75F09B4476}"/>
              </a:ext>
            </a:extLst>
          </p:cNvPr>
          <p:cNvSpPr/>
          <p:nvPr/>
        </p:nvSpPr>
        <p:spPr>
          <a:xfrm>
            <a:off x="2076985" y="1592605"/>
            <a:ext cx="7245852" cy="7876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400">
                <a:solidFill>
                  <a:schemeClr val="accent1"/>
                </a:solidFill>
                <a:latin typeface="+mn-ea"/>
              </a:rPr>
              <a:t>提案チームについて説明してください</a:t>
            </a:r>
            <a:endParaRPr kumimoji="1" lang="en-US" sz="1400">
              <a:solidFill>
                <a:schemeClr val="accent1"/>
              </a:solidFill>
              <a:latin typeface="+mn-ea"/>
            </a:endParaRPr>
          </a:p>
        </p:txBody>
      </p:sp>
      <p:grpSp>
        <p:nvGrpSpPr>
          <p:cNvPr id="8" name="グループ化 4">
            <a:extLst>
              <a:ext uri="{FF2B5EF4-FFF2-40B4-BE49-F238E27FC236}">
                <a16:creationId xmlns:a16="http://schemas.microsoft.com/office/drawing/2014/main" id="{45552754-7395-654D-C515-CFA490A26384}"/>
              </a:ext>
            </a:extLst>
          </p:cNvPr>
          <p:cNvGrpSpPr/>
          <p:nvPr/>
        </p:nvGrpSpPr>
        <p:grpSpPr>
          <a:xfrm>
            <a:off x="3722255" y="2478129"/>
            <a:ext cx="5600582" cy="336349"/>
            <a:chOff x="653442" y="1983554"/>
            <a:chExt cx="3469984" cy="336349"/>
          </a:xfrm>
        </p:grpSpPr>
        <p:sp>
          <p:nvSpPr>
            <p:cNvPr id="9" name="ee4pHeader2">
              <a:extLst>
                <a:ext uri="{FF2B5EF4-FFF2-40B4-BE49-F238E27FC236}">
                  <a16:creationId xmlns:a16="http://schemas.microsoft.com/office/drawing/2014/main" id="{201FB4C4-F5C3-6DA9-0F95-B211C1C3BD64}"/>
                </a:ext>
              </a:extLst>
            </p:cNvPr>
            <p:cNvSpPr txBox="1"/>
            <p:nvPr/>
          </p:nvSpPr>
          <p:spPr>
            <a:xfrm>
              <a:off x="653442" y="1983554"/>
              <a:ext cx="3151498" cy="307777"/>
            </a:xfrm>
            <a:prstGeom prst="rect">
              <a:avLst/>
            </a:prstGeom>
          </p:spPr>
          <p:txBody>
            <a:bodyPr vert="horz" wrap="square" lIns="0" tIns="0" rIns="0" bIns="0" rtlCol="0" anchor="b" anchorCtr="0">
              <a:spAutoFit/>
            </a:bodyPr>
            <a:lstStyle/>
            <a:p>
              <a:pPr>
                <a:defRPr/>
              </a:pPr>
              <a:r>
                <a:rPr lang="ja-JP" altLang="en-US" sz="2000">
                  <a:solidFill>
                    <a:srgbClr val="0E2841"/>
                  </a:solidFill>
                  <a:latin typeface="+mn-ea"/>
                  <a:cs typeface="Meiryo UI" panose="020B0604030504040204" pitchFamily="34" charset="-128"/>
                  <a:sym typeface="Meiryo UI" panose="020B0604030504040204" pitchFamily="50" charset="-128"/>
                </a:rPr>
                <a:t>ソリューション概要</a:t>
              </a:r>
            </a:p>
          </p:txBody>
        </p:sp>
        <p:cxnSp>
          <p:nvCxnSpPr>
            <p:cNvPr id="10" name="Straight Connector 34">
              <a:extLst>
                <a:ext uri="{FF2B5EF4-FFF2-40B4-BE49-F238E27FC236}">
                  <a16:creationId xmlns:a16="http://schemas.microsoft.com/office/drawing/2014/main" id="{98FA6B29-4991-C17D-11FE-4B60DA0FEF79}"/>
                </a:ext>
              </a:extLst>
            </p:cNvPr>
            <p:cNvCxnSpPr>
              <a:cxnSpLocks/>
            </p:cNvCxnSpPr>
            <p:nvPr/>
          </p:nvCxnSpPr>
          <p:spPr>
            <a:xfrm>
              <a:off x="653442" y="2319903"/>
              <a:ext cx="3469984" cy="0"/>
            </a:xfrm>
            <a:prstGeom prst="line">
              <a:avLst/>
            </a:prstGeom>
            <a:ln w="9525" cap="flat" cmpd="sng" algn="ctr">
              <a:solidFill>
                <a:srgbClr val="9A9A9A"/>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2" name="正方形/長方形 14">
            <a:extLst>
              <a:ext uri="{FF2B5EF4-FFF2-40B4-BE49-F238E27FC236}">
                <a16:creationId xmlns:a16="http://schemas.microsoft.com/office/drawing/2014/main" id="{B8D9FFFF-1482-E83B-6E41-72664D19B3A4}"/>
              </a:ext>
            </a:extLst>
          </p:cNvPr>
          <p:cNvSpPr/>
          <p:nvPr/>
        </p:nvSpPr>
        <p:spPr>
          <a:xfrm>
            <a:off x="3734243" y="2910320"/>
            <a:ext cx="5587869" cy="3582556"/>
          </a:xfrm>
          <a:prstGeom prst="rect">
            <a:avLst/>
          </a:prstGeom>
          <a:noFill/>
          <a:ln w="9525" cap="rnd" cmpd="sng" algn="ctr">
            <a:solidFill>
              <a:srgbClr val="9A9A9A"/>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defRPr/>
            </a:pPr>
            <a:r>
              <a:rPr lang="ja-JP" altLang="ja-JP" sz="1600" b="0" i="0" u="none" strike="noStrike">
                <a:solidFill>
                  <a:srgbClr val="4472C4"/>
                </a:solidFill>
                <a:effectLst/>
                <a:ea typeface="Meiryo" panose="020B0604030504040204" pitchFamily="50" charset="-128"/>
              </a:rPr>
              <a:t>提案するソリューションの概要について、説明してください。また、提案するソリューションを活用することで獲得できる成果について、わかりやすく整理して記載してください</a:t>
            </a:r>
            <a:r>
              <a:rPr lang="ja-JP" altLang="ja-JP" sz="1600" b="0" i="0">
                <a:solidFill>
                  <a:srgbClr val="000000"/>
                </a:solidFill>
                <a:effectLst/>
                <a:latin typeface="Meiryo" panose="020B0604030504040204" pitchFamily="50" charset="-128"/>
                <a:ea typeface="Meiryo" panose="020B0604030504040204" pitchFamily="50" charset="-128"/>
              </a:rPr>
              <a:t>​</a:t>
            </a:r>
            <a:br>
              <a:rPr lang="ja-JP" altLang="ja-JP" sz="1600" b="0" i="0">
                <a:solidFill>
                  <a:srgbClr val="000000"/>
                </a:solidFill>
                <a:effectLst/>
                <a:latin typeface="Meiryo" panose="020B0604030504040204" pitchFamily="50" charset="-128"/>
                <a:ea typeface="Meiryo" panose="020B0604030504040204" pitchFamily="50" charset="-128"/>
              </a:rPr>
            </a:br>
            <a:r>
              <a:rPr lang="en-US" altLang="ja-JP" sz="1600" b="0" i="0" u="none" strike="noStrike">
                <a:solidFill>
                  <a:srgbClr val="4472C4"/>
                </a:solidFill>
                <a:effectLst/>
                <a:latin typeface="Meiryo" panose="020B0604030504040204" pitchFamily="50" charset="-128"/>
              </a:rPr>
              <a:t>※</a:t>
            </a:r>
            <a:r>
              <a:rPr lang="ja-JP" altLang="ja-JP" sz="1600" b="0" i="0" u="none" strike="noStrike">
                <a:solidFill>
                  <a:srgbClr val="4472C4"/>
                </a:solidFill>
                <a:effectLst/>
                <a:ea typeface="Meiryo" panose="020B0604030504040204" pitchFamily="50" charset="-128"/>
              </a:rPr>
              <a:t>アイコン等を用いて可能な限り視覚的に表現ください</a:t>
            </a:r>
            <a:r>
              <a:rPr lang="ja-JP" altLang="ja-JP" sz="1600" b="0" i="0">
                <a:solidFill>
                  <a:srgbClr val="000000"/>
                </a:solidFill>
                <a:effectLst/>
                <a:latin typeface="Meiryo" panose="020B0604030504040204" pitchFamily="50" charset="-128"/>
                <a:ea typeface="Meiryo" panose="020B0604030504040204" pitchFamily="50" charset="-128"/>
              </a:rPr>
              <a:t>​</a:t>
            </a:r>
            <a:endParaRPr kumimoji="1" lang="en-US" altLang="ja-JP" sz="1600">
              <a:solidFill>
                <a:schemeClr val="accent1"/>
              </a:solidFill>
              <a:latin typeface="+mn-ea"/>
            </a:endParaRPr>
          </a:p>
        </p:txBody>
      </p:sp>
      <p:grpSp>
        <p:nvGrpSpPr>
          <p:cNvPr id="13" name="グループ化 12">
            <a:extLst>
              <a:ext uri="{FF2B5EF4-FFF2-40B4-BE49-F238E27FC236}">
                <a16:creationId xmlns:a16="http://schemas.microsoft.com/office/drawing/2014/main" id="{547912FC-FF50-998F-EB35-573CB07CBCE8}"/>
              </a:ext>
            </a:extLst>
          </p:cNvPr>
          <p:cNvGrpSpPr/>
          <p:nvPr/>
        </p:nvGrpSpPr>
        <p:grpSpPr>
          <a:xfrm>
            <a:off x="583163" y="2491399"/>
            <a:ext cx="3000546" cy="336349"/>
            <a:chOff x="653442" y="1983554"/>
            <a:chExt cx="3469984" cy="336349"/>
          </a:xfrm>
        </p:grpSpPr>
        <p:sp>
          <p:nvSpPr>
            <p:cNvPr id="14" name="ee4pHeader2">
              <a:extLst>
                <a:ext uri="{FF2B5EF4-FFF2-40B4-BE49-F238E27FC236}">
                  <a16:creationId xmlns:a16="http://schemas.microsoft.com/office/drawing/2014/main" id="{2A7A6BFA-3267-A3E2-EABD-0D53D37B9E4A}"/>
                </a:ext>
              </a:extLst>
            </p:cNvPr>
            <p:cNvSpPr txBox="1"/>
            <p:nvPr/>
          </p:nvSpPr>
          <p:spPr>
            <a:xfrm>
              <a:off x="653442" y="1983554"/>
              <a:ext cx="3151498" cy="307777"/>
            </a:xfrm>
            <a:prstGeom prst="rect">
              <a:avLst/>
            </a:prstGeom>
          </p:spPr>
          <p:txBody>
            <a:bodyPr vert="horz" wrap="square" lIns="0" tIns="0" rIns="0" bIns="0" rtlCol="0" anchor="b" anchorCtr="0">
              <a:spAutoFit/>
            </a:bodyPr>
            <a:lstStyle/>
            <a:p>
              <a:pPr>
                <a:defRPr/>
              </a:pPr>
              <a:r>
                <a:rPr lang="ja-JP" altLang="en-US" sz="2000">
                  <a:solidFill>
                    <a:srgbClr val="0E2841"/>
                  </a:solidFill>
                  <a:latin typeface="+mn-ea"/>
                  <a:cs typeface="Meiryo UI" panose="020B0604030504040204" pitchFamily="34" charset="-128"/>
                  <a:sym typeface="Meiryo UI" panose="020B0604030504040204" pitchFamily="50" charset="-128"/>
                </a:rPr>
                <a:t>課題・背景</a:t>
              </a:r>
            </a:p>
          </p:txBody>
        </p:sp>
        <p:cxnSp>
          <p:nvCxnSpPr>
            <p:cNvPr id="15" name="Straight Connector 34">
              <a:extLst>
                <a:ext uri="{FF2B5EF4-FFF2-40B4-BE49-F238E27FC236}">
                  <a16:creationId xmlns:a16="http://schemas.microsoft.com/office/drawing/2014/main" id="{924C27D6-F349-4C52-2187-B83CD82E278B}"/>
                </a:ext>
              </a:extLst>
            </p:cNvPr>
            <p:cNvCxnSpPr>
              <a:cxnSpLocks/>
            </p:cNvCxnSpPr>
            <p:nvPr/>
          </p:nvCxnSpPr>
          <p:spPr>
            <a:xfrm>
              <a:off x="653442" y="2319903"/>
              <a:ext cx="3469984" cy="0"/>
            </a:xfrm>
            <a:prstGeom prst="line">
              <a:avLst/>
            </a:prstGeom>
            <a:ln w="9525" cap="flat" cmpd="sng" algn="ctr">
              <a:solidFill>
                <a:srgbClr val="9A9A9A"/>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6" name="正方形/長方形 14">
            <a:extLst>
              <a:ext uri="{FF2B5EF4-FFF2-40B4-BE49-F238E27FC236}">
                <a16:creationId xmlns:a16="http://schemas.microsoft.com/office/drawing/2014/main" id="{7DC49FE7-C26F-98DA-3F4D-BC2659A587F8}"/>
              </a:ext>
            </a:extLst>
          </p:cNvPr>
          <p:cNvSpPr/>
          <p:nvPr/>
        </p:nvSpPr>
        <p:spPr>
          <a:xfrm>
            <a:off x="583163" y="2910320"/>
            <a:ext cx="3000546" cy="3582556"/>
          </a:xfrm>
          <a:prstGeom prst="rect">
            <a:avLst/>
          </a:prstGeom>
          <a:noFill/>
          <a:ln w="9525" cap="rnd" cmpd="sng" algn="ctr">
            <a:solidFill>
              <a:srgbClr val="9A9A9A"/>
            </a:solidFill>
            <a:prstDash val="solid"/>
            <a:round/>
            <a:headEnd type="none" w="med" len="med"/>
            <a:tailEnd type="none" w="med" len="me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defRPr/>
            </a:pPr>
            <a:r>
              <a:rPr lang="ja-JP" altLang="en-US" sz="1600">
                <a:solidFill>
                  <a:schemeClr val="accent1"/>
                </a:solidFill>
                <a:latin typeface="+mn-ea"/>
              </a:rPr>
              <a:t>本提案で取り上げる社会課題・ユースケースをご記載ください</a:t>
            </a:r>
            <a:endParaRPr kumimoji="1" lang="en-US" altLang="ja-JP" sz="1600">
              <a:solidFill>
                <a:schemeClr val="accent1"/>
              </a:solidFill>
              <a:latin typeface="+mn-ea"/>
            </a:endParaRPr>
          </a:p>
        </p:txBody>
      </p:sp>
      <p:sp>
        <p:nvSpPr>
          <p:cNvPr id="17" name="テキスト ボックス 16">
            <a:extLst>
              <a:ext uri="{FF2B5EF4-FFF2-40B4-BE49-F238E27FC236}">
                <a16:creationId xmlns:a16="http://schemas.microsoft.com/office/drawing/2014/main" id="{3CEB02BE-68CA-3030-3A64-48429E4A5593}"/>
              </a:ext>
            </a:extLst>
          </p:cNvPr>
          <p:cNvSpPr txBox="1"/>
          <p:nvPr/>
        </p:nvSpPr>
        <p:spPr>
          <a:xfrm>
            <a:off x="1471007" y="554575"/>
            <a:ext cx="6963987" cy="646331"/>
          </a:xfrm>
          <a:prstGeom prst="rect">
            <a:avLst/>
          </a:prstGeom>
          <a:noFill/>
          <a:ln>
            <a:solidFill>
              <a:srgbClr val="FF0000"/>
            </a:solid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a:solidFill>
                  <a:srgbClr val="FF0000"/>
                </a:solidFill>
                <a:latin typeface="+mn-ea"/>
              </a:rPr>
              <a:t>このページに記載した内容は公開されます</a:t>
            </a:r>
            <a:endParaRPr lang="en-US" altLang="ja-JP">
              <a:solidFill>
                <a:srgbClr val="FF0000"/>
              </a:solidFill>
              <a:latin typeface="+mn-ea"/>
            </a:endParaRPr>
          </a:p>
          <a:p>
            <a:r>
              <a:rPr lang="ja-JP" altLang="en-US">
                <a:solidFill>
                  <a:srgbClr val="FF0000"/>
                </a:solidFill>
                <a:latin typeface="+mn-ea"/>
              </a:rPr>
              <a:t>記載内容（秘匿情報は記載しない等）にご注意ください</a:t>
            </a:r>
            <a:endParaRPr lang="en-US" altLang="ja-JP">
              <a:solidFill>
                <a:srgbClr val="FF0000"/>
              </a:solidFill>
            </a:endParaRPr>
          </a:p>
        </p:txBody>
      </p:sp>
      <p:sp>
        <p:nvSpPr>
          <p:cNvPr id="18" name="テキスト ボックス 10">
            <a:extLst>
              <a:ext uri="{FF2B5EF4-FFF2-40B4-BE49-F238E27FC236}">
                <a16:creationId xmlns:a16="http://schemas.microsoft.com/office/drawing/2014/main" id="{AFD22C8D-4D25-4C48-F078-6F1CC509C946}"/>
              </a:ext>
            </a:extLst>
          </p:cNvPr>
          <p:cNvSpPr txBox="1"/>
          <p:nvPr/>
        </p:nvSpPr>
        <p:spPr>
          <a:xfrm>
            <a:off x="1471007" y="4701598"/>
            <a:ext cx="6963987" cy="646331"/>
          </a:xfrm>
          <a:prstGeom prst="rect">
            <a:avLst/>
          </a:prstGeom>
          <a:noFill/>
          <a:ln>
            <a:solidFill>
              <a:srgbClr val="FF0000"/>
            </a:solid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a:solidFill>
                  <a:srgbClr val="FF0000"/>
                </a:solidFill>
              </a:rPr>
              <a:t>※</a:t>
            </a:r>
            <a:r>
              <a:rPr lang="ja-JP" altLang="en-US">
                <a:solidFill>
                  <a:srgbClr val="FF0000"/>
                </a:solidFill>
              </a:rPr>
              <a:t>以降全スライドについて、青字のコメントは削除してください。</a:t>
            </a:r>
            <a:endParaRPr lang="en-US" altLang="ja-JP">
              <a:solidFill>
                <a:srgbClr val="FF0000"/>
              </a:solidFill>
            </a:endParaRPr>
          </a:p>
          <a:p>
            <a:r>
              <a:rPr lang="en-US" altLang="ja-JP" sz="1800">
                <a:solidFill>
                  <a:srgbClr val="FF0000"/>
                </a:solidFill>
              </a:rPr>
              <a:t>※</a:t>
            </a:r>
            <a:r>
              <a:rPr lang="ja-JP" altLang="en-US" sz="1800">
                <a:solidFill>
                  <a:srgbClr val="FF0000"/>
                </a:solidFill>
              </a:rPr>
              <a:t>フォントサイズは</a:t>
            </a:r>
            <a:r>
              <a:rPr lang="en-US" altLang="ja-JP" sz="1800">
                <a:solidFill>
                  <a:srgbClr val="FF0000"/>
                </a:solidFill>
              </a:rPr>
              <a:t>11</a:t>
            </a:r>
            <a:r>
              <a:rPr lang="ja-JP" altLang="en-US">
                <a:solidFill>
                  <a:srgbClr val="FF0000"/>
                </a:solidFill>
              </a:rPr>
              <a:t>ポイント</a:t>
            </a:r>
            <a:r>
              <a:rPr lang="ja-JP" altLang="en-US" sz="1800">
                <a:solidFill>
                  <a:srgbClr val="FF0000"/>
                </a:solidFill>
              </a:rPr>
              <a:t>以上としてください。</a:t>
            </a:r>
            <a:endParaRPr lang="en-US" altLang="ja-JP" sz="1800">
              <a:solidFill>
                <a:srgbClr val="FF0000"/>
              </a:solidFill>
            </a:endParaRPr>
          </a:p>
        </p:txBody>
      </p:sp>
    </p:spTree>
    <p:extLst>
      <p:ext uri="{BB962C8B-B14F-4D97-AF65-F5344CB8AC3E}">
        <p14:creationId xmlns:p14="http://schemas.microsoft.com/office/powerpoint/2010/main" val="705112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94CCD-50F8-EA99-20EA-04CFA40E1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2753A1-594E-3F19-7B82-05BAC0E3BF77}"/>
              </a:ext>
            </a:extLst>
          </p:cNvPr>
          <p:cNvSpPr>
            <a:spLocks noGrp="1"/>
          </p:cNvSpPr>
          <p:nvPr>
            <p:ph type="ctrTitle"/>
          </p:nvPr>
        </p:nvSpPr>
        <p:spPr>
          <a:xfrm>
            <a:off x="381000" y="3055053"/>
            <a:ext cx="9144000" cy="747897"/>
          </a:xfrm>
        </p:spPr>
        <p:txBody>
          <a:bodyPr vert="horz" anchor="ctr">
            <a:normAutofit fontScale="90000"/>
          </a:bodyPr>
          <a:lstStyle/>
          <a:p>
            <a:r>
              <a:rPr lang="en-US" altLang="ja-JP" sz="5400">
                <a:solidFill>
                  <a:srgbClr val="37373A"/>
                </a:solidFill>
                <a:latin typeface="メイリオ" panose="020B0604030504040204" pitchFamily="50" charset="-128"/>
                <a:ea typeface="メイリオ" panose="020B0604030504040204" pitchFamily="50" charset="-128"/>
              </a:rPr>
              <a:t>Ⅱ</a:t>
            </a:r>
            <a:r>
              <a:rPr lang="en-US" altLang="ja-JP" sz="5400">
                <a:solidFill>
                  <a:srgbClr val="37373A"/>
                </a:solidFill>
                <a:latin typeface="メイリオ" panose="020B0604030504040204" pitchFamily="50" charset="-128"/>
                <a:ea typeface="メイリオ" panose="020B0604030504040204" pitchFamily="50" charset="-128"/>
                <a:cs typeface="+mn-cs"/>
              </a:rPr>
              <a:t>.</a:t>
            </a:r>
            <a:r>
              <a:rPr lang="ja-JP" altLang="en-US" sz="5400" b="0">
                <a:solidFill>
                  <a:schemeClr val="tx1"/>
                </a:solidFill>
                <a:latin typeface="メイリオ" panose="020B0604030504040204" pitchFamily="50" charset="-128"/>
                <a:ea typeface="メイリオ" panose="020B0604030504040204" pitchFamily="50" charset="-128"/>
              </a:rPr>
              <a:t>本事業の</a:t>
            </a:r>
            <a:r>
              <a:rPr lang="zh-TW" altLang="en-US" sz="5400" b="0">
                <a:solidFill>
                  <a:schemeClr val="tx1"/>
                </a:solidFill>
                <a:latin typeface="メイリオ" panose="020B0604030504040204" pitchFamily="50" charset="-128"/>
                <a:ea typeface="メイリオ" panose="020B0604030504040204" pitchFamily="50" charset="-128"/>
              </a:rPr>
              <a:t>提案書</a:t>
            </a:r>
            <a:r>
              <a:rPr lang="en-US" altLang="ja-JP" sz="5400" b="0">
                <a:solidFill>
                  <a:srgbClr val="37373A"/>
                </a:solidFill>
                <a:latin typeface="メイリオ" panose="020B0604030504040204" pitchFamily="50" charset="-128"/>
                <a:ea typeface="メイリオ" panose="020B0604030504040204" pitchFamily="50" charset="-128"/>
              </a:rPr>
              <a:t> </a:t>
            </a:r>
            <a:r>
              <a:rPr lang="ja-JP" altLang="en-US" sz="5400" b="0">
                <a:solidFill>
                  <a:srgbClr val="37373A"/>
                </a:solidFill>
                <a:latin typeface="メイリオ" panose="020B0604030504040204" pitchFamily="50" charset="-128"/>
                <a:ea typeface="メイリオ" panose="020B0604030504040204" pitchFamily="50" charset="-128"/>
              </a:rPr>
              <a:t>審査用資料</a:t>
            </a:r>
            <a:br>
              <a:rPr lang="en-US" altLang="ja-JP" sz="5400" b="0">
                <a:solidFill>
                  <a:srgbClr val="37373A"/>
                </a:solidFill>
                <a:latin typeface="メイリオ" panose="020B0604030504040204" pitchFamily="50" charset="-128"/>
                <a:ea typeface="メイリオ" panose="020B0604030504040204" pitchFamily="50" charset="-128"/>
              </a:rPr>
            </a:br>
            <a:r>
              <a:rPr lang="ja-JP" altLang="en-US" sz="5400" b="0">
                <a:solidFill>
                  <a:srgbClr val="37373A"/>
                </a:solidFill>
                <a:latin typeface="メイリオ" panose="020B0604030504040204" pitchFamily="50" charset="-128"/>
                <a:ea typeface="メイリオ" panose="020B0604030504040204" pitchFamily="50" charset="-128"/>
              </a:rPr>
              <a:t>非公開</a:t>
            </a:r>
            <a:endParaRPr lang="en-US" sz="2700" b="0">
              <a:solidFill>
                <a:srgbClr val="37373A"/>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16721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176CA-29DC-78CD-5A96-F411D33CAE90}"/>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8365EFD-D0FA-EDF4-B52B-49F8A6CDFF8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78365EFD-D0FA-EDF4-B52B-49F8A6CDFF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0FA15A01-69E1-42C6-FE64-A8A5AA1C681E}"/>
              </a:ext>
            </a:extLst>
          </p:cNvPr>
          <p:cNvSpPr>
            <a:spLocks noGrp="1"/>
          </p:cNvSpPr>
          <p:nvPr>
            <p:ph type="title"/>
          </p:nvPr>
        </p:nvSpPr>
        <p:spPr>
          <a:xfrm>
            <a:off x="206805" y="62294"/>
            <a:ext cx="8212918" cy="691120"/>
          </a:xfrm>
        </p:spPr>
        <p:txBody>
          <a:bodyPr vert="horz" lIns="91440" tIns="45720" rIns="91440" bIns="45720" rtlCol="0" anchor="ctr">
            <a:normAutofit/>
          </a:bodyPr>
          <a:lstStyle/>
          <a:p>
            <a:r>
              <a:rPr lang="ja-JP" altLang="en-US">
                <a:solidFill>
                  <a:schemeClr val="tx1"/>
                </a:solidFill>
              </a:rPr>
              <a:t>提案ソリューションの革新性</a:t>
            </a:r>
            <a:endParaRPr lang="en-US">
              <a:solidFill>
                <a:schemeClr val="tx1"/>
              </a:solidFill>
            </a:endParaRPr>
          </a:p>
        </p:txBody>
      </p:sp>
      <p:sp>
        <p:nvSpPr>
          <p:cNvPr id="3" name="スライド番号プレースホルダー 2">
            <a:extLst>
              <a:ext uri="{FF2B5EF4-FFF2-40B4-BE49-F238E27FC236}">
                <a16:creationId xmlns:a16="http://schemas.microsoft.com/office/drawing/2014/main" id="{5C8C1216-9592-CEAC-473D-ED93FFD7303D}"/>
              </a:ext>
            </a:extLst>
          </p:cNvPr>
          <p:cNvSpPr>
            <a:spLocks noGrp="1"/>
          </p:cNvSpPr>
          <p:nvPr>
            <p:ph type="sldNum" sz="quarter" idx="4"/>
          </p:nvPr>
        </p:nvSpPr>
        <p:spPr/>
        <p:txBody>
          <a:bodyPr/>
          <a:lstStyle/>
          <a:p>
            <a:fld id="{652AE7A0-B274-4AD2-A86F-1F9EDE300C1C}" type="slidenum">
              <a:rPr lang="ja-JP" altLang="en-US" smtClean="0"/>
              <a:pPr/>
              <a:t>7</a:t>
            </a:fld>
            <a:endParaRPr lang="ja-JP" altLang="en-US"/>
          </a:p>
        </p:txBody>
      </p:sp>
      <p:sp>
        <p:nvSpPr>
          <p:cNvPr id="6" name="正方形/長方形 5">
            <a:extLst>
              <a:ext uri="{FF2B5EF4-FFF2-40B4-BE49-F238E27FC236}">
                <a16:creationId xmlns:a16="http://schemas.microsoft.com/office/drawing/2014/main" id="{507C84CC-EDA7-9633-DF47-35E0A51CB53B}"/>
              </a:ext>
            </a:extLst>
          </p:cNvPr>
          <p:cNvSpPr/>
          <p:nvPr/>
        </p:nvSpPr>
        <p:spPr>
          <a:xfrm>
            <a:off x="363823" y="1140483"/>
            <a:ext cx="728602" cy="5352394"/>
          </a:xfrm>
          <a:prstGeom prst="rect">
            <a:avLst/>
          </a:prstGeom>
          <a:solidFill>
            <a:schemeClr val="tx1">
              <a:lumMod val="50000"/>
              <a:lumOff val="5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ja-JP"/>
          </a:p>
        </p:txBody>
      </p:sp>
      <p:sp>
        <p:nvSpPr>
          <p:cNvPr id="7" name="正方形/長方形 6">
            <a:extLst>
              <a:ext uri="{FF2B5EF4-FFF2-40B4-BE49-F238E27FC236}">
                <a16:creationId xmlns:a16="http://schemas.microsoft.com/office/drawing/2014/main" id="{EC7B2F3E-4710-FCDE-4841-DC31FA7D0E85}"/>
              </a:ext>
            </a:extLst>
          </p:cNvPr>
          <p:cNvSpPr/>
          <p:nvPr/>
        </p:nvSpPr>
        <p:spPr>
          <a:xfrm>
            <a:off x="1229989" y="1140483"/>
            <a:ext cx="8312188" cy="5352394"/>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dirty="0">
                <a:solidFill>
                  <a:schemeClr val="accent1"/>
                </a:solidFill>
              </a:rPr>
              <a:t>提案された内容が、</a:t>
            </a:r>
            <a:r>
              <a:rPr lang="ja-JP" altLang="ja-JP" dirty="0">
                <a:solidFill>
                  <a:schemeClr val="accent1"/>
                </a:solidFill>
              </a:rPr>
              <a:t>これまでのニューロテック事例</a:t>
            </a:r>
            <a:r>
              <a:rPr lang="ja-JP" altLang="en-US" dirty="0">
                <a:solidFill>
                  <a:schemeClr val="accent1"/>
                </a:solidFill>
              </a:rPr>
              <a:t>・</a:t>
            </a:r>
            <a:r>
              <a:rPr lang="ja-JP" altLang="ja-JP" dirty="0">
                <a:solidFill>
                  <a:schemeClr val="accent1"/>
                </a:solidFill>
              </a:rPr>
              <a:t>研究</a:t>
            </a:r>
            <a:r>
              <a:rPr lang="ja-JP" altLang="en-US" dirty="0">
                <a:solidFill>
                  <a:schemeClr val="accent1"/>
                </a:solidFill>
              </a:rPr>
              <a:t>・</a:t>
            </a:r>
            <a:r>
              <a:rPr lang="ja-JP" altLang="ja-JP" dirty="0">
                <a:solidFill>
                  <a:schemeClr val="accent1"/>
                </a:solidFill>
              </a:rPr>
              <a:t>他の既存の手段</a:t>
            </a:r>
            <a:r>
              <a:rPr lang="ja-JP" altLang="en-US" dirty="0">
                <a:solidFill>
                  <a:schemeClr val="accent1"/>
                </a:solidFill>
              </a:rPr>
              <a:t>と異なる新規性に富んだ提案であり、新しい体験や適用領域を提供していることを説明してください。</a:t>
            </a:r>
            <a:endParaRPr lang="en-US" altLang="ja-JP" dirty="0">
              <a:solidFill>
                <a:schemeClr val="accent1"/>
              </a:solidFill>
            </a:endParaRPr>
          </a:p>
        </p:txBody>
      </p:sp>
      <p:sp>
        <p:nvSpPr>
          <p:cNvPr id="9" name="正方形/長方形 8">
            <a:extLst>
              <a:ext uri="{FF2B5EF4-FFF2-40B4-BE49-F238E27FC236}">
                <a16:creationId xmlns:a16="http://schemas.microsoft.com/office/drawing/2014/main" id="{B3551455-B98D-8A45-C03B-F83189A1525B}"/>
              </a:ext>
            </a:extLst>
          </p:cNvPr>
          <p:cNvSpPr/>
          <p:nvPr/>
        </p:nvSpPr>
        <p:spPr>
          <a:xfrm>
            <a:off x="363823" y="1140483"/>
            <a:ext cx="4499490" cy="4182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11" name="テキスト ボックス 10">
            <a:extLst>
              <a:ext uri="{FF2B5EF4-FFF2-40B4-BE49-F238E27FC236}">
                <a16:creationId xmlns:a16="http://schemas.microsoft.com/office/drawing/2014/main" id="{CB441017-3742-93DF-12B2-0B6C3225F30A}"/>
              </a:ext>
            </a:extLst>
          </p:cNvPr>
          <p:cNvSpPr txBox="1"/>
          <p:nvPr/>
        </p:nvSpPr>
        <p:spPr>
          <a:xfrm>
            <a:off x="8991278" y="-1"/>
            <a:ext cx="914721" cy="219076"/>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本選審査用資料</a:t>
            </a:r>
          </a:p>
        </p:txBody>
      </p:sp>
      <p:sp>
        <p:nvSpPr>
          <p:cNvPr id="5" name="テキスト ボックス 4">
            <a:extLst>
              <a:ext uri="{FF2B5EF4-FFF2-40B4-BE49-F238E27FC236}">
                <a16:creationId xmlns:a16="http://schemas.microsoft.com/office/drawing/2014/main" id="{3F1A6790-6E3D-E27E-CF6E-00157B9A77DB}"/>
              </a:ext>
            </a:extLst>
          </p:cNvPr>
          <p:cNvSpPr txBox="1"/>
          <p:nvPr/>
        </p:nvSpPr>
        <p:spPr>
          <a:xfrm>
            <a:off x="501510" y="1140482"/>
            <a:ext cx="461665" cy="5352393"/>
          </a:xfrm>
          <a:prstGeom prst="rect">
            <a:avLst/>
          </a:prstGeom>
          <a:noFill/>
        </p:spPr>
        <p:txBody>
          <a:bodyPr vert="eaVert" wrap="square" rtlCol="0" anchor="ctr">
            <a:spAutoFit/>
          </a:bodyPr>
          <a:lstStyle/>
          <a:p>
            <a:pPr algn="ctr"/>
            <a:r>
              <a:rPr lang="ja-JP" altLang="en-US">
                <a:solidFill>
                  <a:schemeClr val="bg1"/>
                </a:solidFill>
              </a:rPr>
              <a:t>提案が提供する体験や適用領域の新しさ</a:t>
            </a:r>
          </a:p>
        </p:txBody>
      </p:sp>
      <p:sp>
        <p:nvSpPr>
          <p:cNvPr id="10" name="Title 1">
            <a:extLst>
              <a:ext uri="{FF2B5EF4-FFF2-40B4-BE49-F238E27FC236}">
                <a16:creationId xmlns:a16="http://schemas.microsoft.com/office/drawing/2014/main" id="{0DDF1A43-DA72-853A-FB97-FF2139CB51C8}"/>
              </a:ext>
            </a:extLst>
          </p:cNvPr>
          <p:cNvSpPr txBox="1">
            <a:spLocks/>
          </p:cNvSpPr>
          <p:nvPr/>
        </p:nvSpPr>
        <p:spPr>
          <a:xfrm>
            <a:off x="1377053" y="2294986"/>
            <a:ext cx="8071585" cy="939102"/>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では提案ソリューションの設計について説明いただきましたが、本選審査ではソリューションの開発実験結果を踏まえて、新しい体験や従来にない新たな活用方法を提供してることについて説明してください。</a:t>
            </a:r>
            <a:endParaRPr lang="en-US" altLang="ja-JP" sz="1600">
              <a:solidFill>
                <a:schemeClr val="accent1"/>
              </a:solidFill>
            </a:endParaRPr>
          </a:p>
        </p:txBody>
      </p:sp>
    </p:spTree>
    <p:extLst>
      <p:ext uri="{BB962C8B-B14F-4D97-AF65-F5344CB8AC3E}">
        <p14:creationId xmlns:p14="http://schemas.microsoft.com/office/powerpoint/2010/main" val="2765513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2318F-4D49-AFB4-E926-9DC1A5EB3A82}"/>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1526AC2-7B71-7149-4364-3017140A043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41526AC2-7B71-7149-4364-3017140A043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9939B62D-94E9-CFA4-392B-D1D577A323D3}"/>
              </a:ext>
            </a:extLst>
          </p:cNvPr>
          <p:cNvSpPr>
            <a:spLocks noGrp="1"/>
          </p:cNvSpPr>
          <p:nvPr>
            <p:ph type="title"/>
          </p:nvPr>
        </p:nvSpPr>
        <p:spPr/>
        <p:txBody>
          <a:bodyPr vert="horz" lIns="91440" tIns="45720" rIns="91440" bIns="45720" rtlCol="0" anchor="ctr">
            <a:normAutofit/>
          </a:bodyPr>
          <a:lstStyle/>
          <a:p>
            <a:r>
              <a:rPr lang="zh-TW" altLang="en-US">
                <a:solidFill>
                  <a:schemeClr val="tx1"/>
                </a:solidFill>
                <a:latin typeface="メイリオ" panose="020B0604030504040204" pitchFamily="50" charset="-128"/>
                <a:ea typeface="メイリオ" panose="020B0604030504040204" pitchFamily="50" charset="-128"/>
              </a:rPr>
              <a:t>新市場創出効果</a:t>
            </a:r>
            <a:endParaRPr lang="en-US">
              <a:solidFill>
                <a:schemeClr val="tx1"/>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08738370-A5FE-735C-159E-1CFEB749F669}"/>
              </a:ext>
            </a:extLst>
          </p:cNvPr>
          <p:cNvSpPr>
            <a:spLocks noGrp="1"/>
          </p:cNvSpPr>
          <p:nvPr>
            <p:ph type="sldNum" sz="quarter" idx="4"/>
          </p:nvPr>
        </p:nvSpPr>
        <p:spPr/>
        <p:txBody>
          <a:bodyPr/>
          <a:lstStyle/>
          <a:p>
            <a:fld id="{652AE7A0-B274-4AD2-A86F-1F9EDE300C1C}" type="slidenum">
              <a:rPr lang="ja-JP" altLang="en-US" smtClean="0"/>
              <a:pPr/>
              <a:t>8</a:t>
            </a:fld>
            <a:endParaRPr lang="ja-JP" altLang="en-US"/>
          </a:p>
        </p:txBody>
      </p:sp>
      <p:sp>
        <p:nvSpPr>
          <p:cNvPr id="6" name="正方形/長方形 5">
            <a:extLst>
              <a:ext uri="{FF2B5EF4-FFF2-40B4-BE49-F238E27FC236}">
                <a16:creationId xmlns:a16="http://schemas.microsoft.com/office/drawing/2014/main" id="{8E1D0DBD-E104-3F55-C1A0-A1A7ED7319F0}"/>
              </a:ext>
            </a:extLst>
          </p:cNvPr>
          <p:cNvSpPr/>
          <p:nvPr/>
        </p:nvSpPr>
        <p:spPr>
          <a:xfrm>
            <a:off x="363823" y="1140483"/>
            <a:ext cx="728602" cy="2571438"/>
          </a:xfrm>
          <a:prstGeom prst="rect">
            <a:avLst/>
          </a:prstGeom>
          <a:solidFill>
            <a:schemeClr val="tx1">
              <a:lumMod val="50000"/>
              <a:lumOff val="5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ja-JP"/>
          </a:p>
        </p:txBody>
      </p:sp>
      <p:sp>
        <p:nvSpPr>
          <p:cNvPr id="7" name="正方形/長方形 6">
            <a:extLst>
              <a:ext uri="{FF2B5EF4-FFF2-40B4-BE49-F238E27FC236}">
                <a16:creationId xmlns:a16="http://schemas.microsoft.com/office/drawing/2014/main" id="{54E612D8-D04D-66D2-01B2-66C82410CEFB}"/>
              </a:ext>
            </a:extLst>
          </p:cNvPr>
          <p:cNvSpPr/>
          <p:nvPr/>
        </p:nvSpPr>
        <p:spPr>
          <a:xfrm>
            <a:off x="1229989" y="1140483"/>
            <a:ext cx="8312188" cy="2571438"/>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a:solidFill>
                  <a:schemeClr val="accent1"/>
                </a:solidFill>
              </a:rPr>
              <a:t>新しく開拓される市場の規模や成長性について記載ください。その中で、５年後の売上計画や関連する経済波及効果にも言及してください。</a:t>
            </a:r>
            <a:endParaRPr lang="en-US" altLang="ja-JP">
              <a:solidFill>
                <a:schemeClr val="accent1"/>
              </a:solidFill>
            </a:endParaRPr>
          </a:p>
        </p:txBody>
      </p:sp>
      <p:sp>
        <p:nvSpPr>
          <p:cNvPr id="9" name="正方形/長方形 8">
            <a:extLst>
              <a:ext uri="{FF2B5EF4-FFF2-40B4-BE49-F238E27FC236}">
                <a16:creationId xmlns:a16="http://schemas.microsoft.com/office/drawing/2014/main" id="{F9059A29-5A6E-3D02-BF1F-41895AACDC91}"/>
              </a:ext>
            </a:extLst>
          </p:cNvPr>
          <p:cNvSpPr/>
          <p:nvPr/>
        </p:nvSpPr>
        <p:spPr>
          <a:xfrm>
            <a:off x="363823" y="1140483"/>
            <a:ext cx="4499490" cy="4182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13" name="正方形/長方形 12">
            <a:extLst>
              <a:ext uri="{FF2B5EF4-FFF2-40B4-BE49-F238E27FC236}">
                <a16:creationId xmlns:a16="http://schemas.microsoft.com/office/drawing/2014/main" id="{BA9856A5-B9EE-C213-3A8B-CBCBCF2BA455}"/>
              </a:ext>
            </a:extLst>
          </p:cNvPr>
          <p:cNvSpPr/>
          <p:nvPr/>
        </p:nvSpPr>
        <p:spPr>
          <a:xfrm>
            <a:off x="363823" y="3921439"/>
            <a:ext cx="728602" cy="2571438"/>
          </a:xfrm>
          <a:prstGeom prst="rect">
            <a:avLst/>
          </a:prstGeom>
          <a:solidFill>
            <a:schemeClr val="tx1">
              <a:lumMod val="50000"/>
              <a:lumOff val="5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ja-JP" altLang="ja-JP">
              <a:effectLst/>
            </a:endParaRPr>
          </a:p>
        </p:txBody>
      </p:sp>
      <p:sp>
        <p:nvSpPr>
          <p:cNvPr id="14" name="正方形/長方形 13">
            <a:extLst>
              <a:ext uri="{FF2B5EF4-FFF2-40B4-BE49-F238E27FC236}">
                <a16:creationId xmlns:a16="http://schemas.microsoft.com/office/drawing/2014/main" id="{60AD7A6B-064F-EFE4-D6A0-232933CE96A0}"/>
              </a:ext>
            </a:extLst>
          </p:cNvPr>
          <p:cNvSpPr/>
          <p:nvPr/>
        </p:nvSpPr>
        <p:spPr>
          <a:xfrm>
            <a:off x="1229989" y="3921439"/>
            <a:ext cx="8312188" cy="2571438"/>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a:solidFill>
                  <a:schemeClr val="accent1"/>
                </a:solidFill>
              </a:rPr>
              <a:t>アウトカム（ユーザーの実際の購買につながる提供価値）の結果として示される提案ソリューションの事業面での強みが新規市場創出にどのように寄与するかを説明してください。 </a:t>
            </a:r>
            <a:endParaRPr lang="en-US" altLang="ja-JP"/>
          </a:p>
        </p:txBody>
      </p:sp>
      <p:sp>
        <p:nvSpPr>
          <p:cNvPr id="5" name="テキスト ボックス 4">
            <a:extLst>
              <a:ext uri="{FF2B5EF4-FFF2-40B4-BE49-F238E27FC236}">
                <a16:creationId xmlns:a16="http://schemas.microsoft.com/office/drawing/2014/main" id="{1F0EC602-02B1-79EE-9E02-D02EE0A5AF67}"/>
              </a:ext>
            </a:extLst>
          </p:cNvPr>
          <p:cNvSpPr txBox="1"/>
          <p:nvPr/>
        </p:nvSpPr>
        <p:spPr>
          <a:xfrm>
            <a:off x="353761" y="1140483"/>
            <a:ext cx="738664" cy="2571438"/>
          </a:xfrm>
          <a:prstGeom prst="rect">
            <a:avLst/>
          </a:prstGeom>
          <a:noFill/>
        </p:spPr>
        <p:txBody>
          <a:bodyPr vert="eaVert" wrap="square" rtlCol="0">
            <a:spAutoFit/>
          </a:bodyPr>
          <a:lstStyle/>
          <a:p>
            <a:pPr algn="ctr"/>
            <a:r>
              <a:rPr lang="ja-JP" altLang="en-US">
                <a:solidFill>
                  <a:schemeClr val="bg1"/>
                </a:solidFill>
              </a:rPr>
              <a:t>本提案が新しく開拓する市場について</a:t>
            </a:r>
          </a:p>
        </p:txBody>
      </p:sp>
      <p:sp>
        <p:nvSpPr>
          <p:cNvPr id="8" name="テキスト ボックス 7">
            <a:extLst>
              <a:ext uri="{FF2B5EF4-FFF2-40B4-BE49-F238E27FC236}">
                <a16:creationId xmlns:a16="http://schemas.microsoft.com/office/drawing/2014/main" id="{24D4B797-DB8C-F697-D643-38F12FB1E1A2}"/>
              </a:ext>
            </a:extLst>
          </p:cNvPr>
          <p:cNvSpPr txBox="1"/>
          <p:nvPr/>
        </p:nvSpPr>
        <p:spPr>
          <a:xfrm>
            <a:off x="353761" y="3921439"/>
            <a:ext cx="738664" cy="2571438"/>
          </a:xfrm>
          <a:prstGeom prst="rect">
            <a:avLst/>
          </a:prstGeom>
          <a:noFill/>
        </p:spPr>
        <p:txBody>
          <a:bodyPr vert="eaVert" wrap="square" rtlCol="0">
            <a:spAutoFit/>
          </a:bodyPr>
          <a:lstStyle/>
          <a:p>
            <a:pPr algn="ctr"/>
            <a:r>
              <a:rPr lang="ja-JP" altLang="en-US">
                <a:solidFill>
                  <a:schemeClr val="bg1"/>
                </a:solidFill>
              </a:rPr>
              <a:t>アウトカムの</a:t>
            </a:r>
            <a:br>
              <a:rPr lang="en-US" altLang="ja-JP">
                <a:solidFill>
                  <a:schemeClr val="bg1"/>
                </a:solidFill>
              </a:rPr>
            </a:br>
            <a:r>
              <a:rPr lang="ja-JP" altLang="en-US">
                <a:solidFill>
                  <a:schemeClr val="bg1"/>
                </a:solidFill>
              </a:rPr>
              <a:t>新市場創出への寄与</a:t>
            </a:r>
          </a:p>
        </p:txBody>
      </p:sp>
      <p:sp>
        <p:nvSpPr>
          <p:cNvPr id="11" name="テキスト ボックス 10">
            <a:extLst>
              <a:ext uri="{FF2B5EF4-FFF2-40B4-BE49-F238E27FC236}">
                <a16:creationId xmlns:a16="http://schemas.microsoft.com/office/drawing/2014/main" id="{E3DD5416-AE93-83E7-9754-9C2379380F09}"/>
              </a:ext>
            </a:extLst>
          </p:cNvPr>
          <p:cNvSpPr txBox="1"/>
          <p:nvPr/>
        </p:nvSpPr>
        <p:spPr>
          <a:xfrm>
            <a:off x="8991278" y="-1"/>
            <a:ext cx="914721" cy="219076"/>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本選審査用資料</a:t>
            </a:r>
          </a:p>
        </p:txBody>
      </p:sp>
      <p:sp>
        <p:nvSpPr>
          <p:cNvPr id="10" name="Title 1">
            <a:extLst>
              <a:ext uri="{FF2B5EF4-FFF2-40B4-BE49-F238E27FC236}">
                <a16:creationId xmlns:a16="http://schemas.microsoft.com/office/drawing/2014/main" id="{4AA5E080-4C13-C5D3-1244-C407EE309E93}"/>
              </a:ext>
            </a:extLst>
          </p:cNvPr>
          <p:cNvSpPr txBox="1">
            <a:spLocks/>
          </p:cNvSpPr>
          <p:nvPr/>
        </p:nvSpPr>
        <p:spPr>
          <a:xfrm>
            <a:off x="1377053" y="2294986"/>
            <a:ext cx="8071585" cy="939102"/>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予選審査では</a:t>
            </a:r>
            <a:r>
              <a:rPr lang="en-US" altLang="ja-JP" sz="1600">
                <a:solidFill>
                  <a:schemeClr val="accent1"/>
                </a:solidFill>
              </a:rPr>
              <a:t>SAM</a:t>
            </a:r>
            <a:r>
              <a:rPr lang="ja-JP" altLang="en-US" sz="1600">
                <a:solidFill>
                  <a:schemeClr val="accent1"/>
                </a:solidFill>
              </a:rPr>
              <a:t>レベルの市場規模について説明いただきましたが、本選審査では提案された研究開発結果を踏まえて、新しく開拓される市場規模や成長性について、説明してください。また、</a:t>
            </a:r>
            <a:r>
              <a:rPr lang="en-US" altLang="ja-JP" sz="1600">
                <a:solidFill>
                  <a:schemeClr val="accent1"/>
                </a:solidFill>
              </a:rPr>
              <a:t>5</a:t>
            </a:r>
            <a:r>
              <a:rPr lang="ja-JP" altLang="en-US" sz="1600">
                <a:solidFill>
                  <a:schemeClr val="accent1"/>
                </a:solidFill>
              </a:rPr>
              <a:t>年後の売上計画や経済波及効果まで言及してください。</a:t>
            </a:r>
            <a:endParaRPr lang="en-US" altLang="ja-JP" sz="1600">
              <a:solidFill>
                <a:schemeClr val="accent1"/>
              </a:solidFill>
            </a:endParaRPr>
          </a:p>
        </p:txBody>
      </p:sp>
      <p:sp>
        <p:nvSpPr>
          <p:cNvPr id="12" name="Title 1">
            <a:extLst>
              <a:ext uri="{FF2B5EF4-FFF2-40B4-BE49-F238E27FC236}">
                <a16:creationId xmlns:a16="http://schemas.microsoft.com/office/drawing/2014/main" id="{59B66C61-34B1-7BB2-D914-1E228049CADA}"/>
              </a:ext>
            </a:extLst>
          </p:cNvPr>
          <p:cNvSpPr txBox="1">
            <a:spLocks/>
          </p:cNvSpPr>
          <p:nvPr/>
        </p:nvSpPr>
        <p:spPr>
          <a:xfrm>
            <a:off x="1377053" y="5012472"/>
            <a:ext cx="8071585" cy="907065"/>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dirty="0">
                <a:solidFill>
                  <a:schemeClr val="accent1"/>
                </a:solidFill>
              </a:rPr>
              <a:t>予選審査ではアウトカムの設定やアイデア等について説明いただきましたが、本選審査では提案された研究開発結果を踏まえて、アウトカムの結果が事業面でどのように市場創出に寄与するか説明してください。</a:t>
            </a:r>
            <a:endParaRPr lang="en-US" altLang="ja-JP" sz="1600" dirty="0">
              <a:solidFill>
                <a:schemeClr val="accent1"/>
              </a:solidFill>
            </a:endParaRPr>
          </a:p>
        </p:txBody>
      </p:sp>
    </p:spTree>
    <p:extLst>
      <p:ext uri="{BB962C8B-B14F-4D97-AF65-F5344CB8AC3E}">
        <p14:creationId xmlns:p14="http://schemas.microsoft.com/office/powerpoint/2010/main" val="3064772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10051-122C-2E2F-4BAE-7222B505080C}"/>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AEE8A85-312A-15E6-7849-5DC1B1ABE67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3" imgW="639" imgH="639" progId="TCLayout.ActiveDocument.1">
                  <p:embed/>
                </p:oleObj>
              </mc:Choice>
              <mc:Fallback>
                <p:oleObj name="think-cellスライド" r:id="rId3" imgW="639" imgH="639" progId="TCLayout.ActiveDocument.1">
                  <p:embed/>
                  <p:pic>
                    <p:nvPicPr>
                      <p:cNvPr id="4" name="think-cell data - do not delete" hidden="1">
                        <a:extLst>
                          <a:ext uri="{FF2B5EF4-FFF2-40B4-BE49-F238E27FC236}">
                            <a16:creationId xmlns:a16="http://schemas.microsoft.com/office/drawing/2014/main" id="{7AEE8A85-312A-15E6-7849-5DC1B1ABE67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49398AB-7904-F6A6-D2D3-64731AAE80C5}"/>
              </a:ext>
            </a:extLst>
          </p:cNvPr>
          <p:cNvSpPr>
            <a:spLocks noGrp="1"/>
          </p:cNvSpPr>
          <p:nvPr>
            <p:ph type="title"/>
          </p:nvPr>
        </p:nvSpPr>
        <p:spPr/>
        <p:txBody>
          <a:bodyPr vert="horz" lIns="91440" tIns="45720" rIns="91440" bIns="45720" rtlCol="0" anchor="ctr">
            <a:normAutofit/>
          </a:bodyPr>
          <a:lstStyle/>
          <a:p>
            <a:r>
              <a:rPr lang="ja-JP" altLang="en-US">
                <a:solidFill>
                  <a:schemeClr val="tx1"/>
                </a:solidFill>
              </a:rPr>
              <a:t>実行体制・遂行能力</a:t>
            </a:r>
            <a:endParaRPr lang="en-US">
              <a:solidFill>
                <a:schemeClr val="tx1"/>
              </a:solidFill>
            </a:endParaRPr>
          </a:p>
        </p:txBody>
      </p:sp>
      <p:sp>
        <p:nvSpPr>
          <p:cNvPr id="3" name="スライド番号プレースホルダー 2">
            <a:extLst>
              <a:ext uri="{FF2B5EF4-FFF2-40B4-BE49-F238E27FC236}">
                <a16:creationId xmlns:a16="http://schemas.microsoft.com/office/drawing/2014/main" id="{894E3305-C392-3BDA-0CEF-E9BE6B6F2EE8}"/>
              </a:ext>
            </a:extLst>
          </p:cNvPr>
          <p:cNvSpPr>
            <a:spLocks noGrp="1"/>
          </p:cNvSpPr>
          <p:nvPr>
            <p:ph type="sldNum" sz="quarter" idx="4"/>
          </p:nvPr>
        </p:nvSpPr>
        <p:spPr/>
        <p:txBody>
          <a:bodyPr/>
          <a:lstStyle/>
          <a:p>
            <a:fld id="{652AE7A0-B274-4AD2-A86F-1F9EDE300C1C}" type="slidenum">
              <a:rPr lang="ja-JP" altLang="en-US" smtClean="0"/>
              <a:pPr/>
              <a:t>9</a:t>
            </a:fld>
            <a:endParaRPr lang="ja-JP" altLang="en-US"/>
          </a:p>
        </p:txBody>
      </p:sp>
      <p:sp>
        <p:nvSpPr>
          <p:cNvPr id="6" name="正方形/長方形 5">
            <a:extLst>
              <a:ext uri="{FF2B5EF4-FFF2-40B4-BE49-F238E27FC236}">
                <a16:creationId xmlns:a16="http://schemas.microsoft.com/office/drawing/2014/main" id="{04F73F15-BDE3-5572-6583-14B72F993FA8}"/>
              </a:ext>
            </a:extLst>
          </p:cNvPr>
          <p:cNvSpPr/>
          <p:nvPr/>
        </p:nvSpPr>
        <p:spPr>
          <a:xfrm>
            <a:off x="363823" y="1140483"/>
            <a:ext cx="728602" cy="2571438"/>
          </a:xfrm>
          <a:prstGeom prst="rect">
            <a:avLst/>
          </a:prstGeom>
          <a:solidFill>
            <a:schemeClr val="tx1">
              <a:lumMod val="50000"/>
              <a:lumOff val="5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ja-JP"/>
          </a:p>
        </p:txBody>
      </p:sp>
      <p:sp>
        <p:nvSpPr>
          <p:cNvPr id="7" name="正方形/長方形 6">
            <a:extLst>
              <a:ext uri="{FF2B5EF4-FFF2-40B4-BE49-F238E27FC236}">
                <a16:creationId xmlns:a16="http://schemas.microsoft.com/office/drawing/2014/main" id="{1F431D00-563E-1826-AF02-E4CE71B830CE}"/>
              </a:ext>
            </a:extLst>
          </p:cNvPr>
          <p:cNvSpPr/>
          <p:nvPr/>
        </p:nvSpPr>
        <p:spPr>
          <a:xfrm>
            <a:off x="1229989" y="1140483"/>
            <a:ext cx="8312188" cy="2571438"/>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a:solidFill>
                  <a:schemeClr val="accent1"/>
                </a:solidFill>
              </a:rPr>
              <a:t>事業中および事業終了後以降の研究開発や事業化の推進の実現に向けた体制を説明してください。</a:t>
            </a:r>
            <a:br>
              <a:rPr lang="en-US" altLang="ja-JP">
                <a:solidFill>
                  <a:schemeClr val="accent1"/>
                </a:solidFill>
              </a:rPr>
            </a:br>
            <a:r>
              <a:rPr lang="en-US" altLang="ja-JP">
                <a:solidFill>
                  <a:schemeClr val="accent1"/>
                </a:solidFill>
              </a:rPr>
              <a:t>※</a:t>
            </a:r>
            <a:r>
              <a:rPr lang="ja-JP" altLang="en-US">
                <a:solidFill>
                  <a:schemeClr val="accent1"/>
                </a:solidFill>
              </a:rPr>
              <a:t>これまでブレインテックの取り組み経験のない新規プレイヤーを巻き込んでいる提案は加点いたします。</a:t>
            </a:r>
            <a:endParaRPr lang="en-US" altLang="ja-JP">
              <a:solidFill>
                <a:schemeClr val="accent1"/>
              </a:solidFill>
            </a:endParaRPr>
          </a:p>
        </p:txBody>
      </p:sp>
      <p:sp>
        <p:nvSpPr>
          <p:cNvPr id="9" name="正方形/長方形 8">
            <a:extLst>
              <a:ext uri="{FF2B5EF4-FFF2-40B4-BE49-F238E27FC236}">
                <a16:creationId xmlns:a16="http://schemas.microsoft.com/office/drawing/2014/main" id="{45DBFBDE-C0D1-C848-C491-AD7ACBB22C64}"/>
              </a:ext>
            </a:extLst>
          </p:cNvPr>
          <p:cNvSpPr/>
          <p:nvPr/>
        </p:nvSpPr>
        <p:spPr>
          <a:xfrm>
            <a:off x="363823" y="1140483"/>
            <a:ext cx="4499490" cy="4182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13" name="正方形/長方形 12">
            <a:extLst>
              <a:ext uri="{FF2B5EF4-FFF2-40B4-BE49-F238E27FC236}">
                <a16:creationId xmlns:a16="http://schemas.microsoft.com/office/drawing/2014/main" id="{D0BB9FB1-79D1-3EC3-F384-BEAE0266A555}"/>
              </a:ext>
            </a:extLst>
          </p:cNvPr>
          <p:cNvSpPr/>
          <p:nvPr/>
        </p:nvSpPr>
        <p:spPr>
          <a:xfrm>
            <a:off x="363823" y="3921439"/>
            <a:ext cx="728602" cy="2571438"/>
          </a:xfrm>
          <a:prstGeom prst="rect">
            <a:avLst/>
          </a:prstGeom>
          <a:solidFill>
            <a:schemeClr val="tx1">
              <a:lumMod val="50000"/>
              <a:lumOff val="5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ja-JP" altLang="ja-JP">
              <a:effectLst/>
            </a:endParaRPr>
          </a:p>
        </p:txBody>
      </p:sp>
      <p:sp>
        <p:nvSpPr>
          <p:cNvPr id="14" name="正方形/長方形 13">
            <a:extLst>
              <a:ext uri="{FF2B5EF4-FFF2-40B4-BE49-F238E27FC236}">
                <a16:creationId xmlns:a16="http://schemas.microsoft.com/office/drawing/2014/main" id="{7A23BA99-7AE5-F157-23BC-6A3713FDB8A6}"/>
              </a:ext>
            </a:extLst>
          </p:cNvPr>
          <p:cNvSpPr/>
          <p:nvPr/>
        </p:nvSpPr>
        <p:spPr>
          <a:xfrm>
            <a:off x="1229989" y="3921439"/>
            <a:ext cx="8312188" cy="2571438"/>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fontAlgn="base"/>
            <a:r>
              <a:rPr lang="ja-JP" altLang="en-US">
                <a:solidFill>
                  <a:schemeClr val="accent1"/>
                </a:solidFill>
              </a:rPr>
              <a:t>事業中および事業終了後以降の研究開発や事業化の推進の実現に向けた</a:t>
            </a:r>
            <a:r>
              <a:rPr lang="ja-JP" altLang="ja-JP">
                <a:solidFill>
                  <a:schemeClr val="accent1"/>
                </a:solidFill>
              </a:rPr>
              <a:t>コンプライアンス体制や当該技術又は関連技術</a:t>
            </a:r>
            <a:r>
              <a:rPr lang="ja-JP" altLang="en-US">
                <a:solidFill>
                  <a:schemeClr val="accent1"/>
                </a:solidFill>
              </a:rPr>
              <a:t>運用の体制について</a:t>
            </a:r>
            <a:r>
              <a:rPr lang="ja-JP" altLang="ja-JP">
                <a:solidFill>
                  <a:schemeClr val="accent1"/>
                </a:solidFill>
              </a:rPr>
              <a:t>説明してください。</a:t>
            </a:r>
            <a:r>
              <a:rPr lang="en-US" altLang="ja-JP">
                <a:solidFill>
                  <a:schemeClr val="accent1"/>
                </a:solidFill>
              </a:rPr>
              <a:t>​</a:t>
            </a:r>
          </a:p>
        </p:txBody>
      </p:sp>
      <p:sp>
        <p:nvSpPr>
          <p:cNvPr id="5" name="テキスト ボックス 4">
            <a:extLst>
              <a:ext uri="{FF2B5EF4-FFF2-40B4-BE49-F238E27FC236}">
                <a16:creationId xmlns:a16="http://schemas.microsoft.com/office/drawing/2014/main" id="{8B6B5800-6FBB-BB60-C0CD-87BA7AE1C0F0}"/>
              </a:ext>
            </a:extLst>
          </p:cNvPr>
          <p:cNvSpPr txBox="1"/>
          <p:nvPr/>
        </p:nvSpPr>
        <p:spPr>
          <a:xfrm>
            <a:off x="497291" y="1140483"/>
            <a:ext cx="461665" cy="2571438"/>
          </a:xfrm>
          <a:prstGeom prst="rect">
            <a:avLst/>
          </a:prstGeom>
          <a:noFill/>
        </p:spPr>
        <p:txBody>
          <a:bodyPr vert="eaVert" wrap="square" rtlCol="0">
            <a:spAutoFit/>
          </a:bodyPr>
          <a:lstStyle/>
          <a:p>
            <a:pPr algn="ctr"/>
            <a:r>
              <a:rPr lang="ja-JP" altLang="en-US">
                <a:solidFill>
                  <a:schemeClr val="bg1"/>
                </a:solidFill>
              </a:rPr>
              <a:t>遂行能力</a:t>
            </a:r>
          </a:p>
        </p:txBody>
      </p:sp>
      <p:sp>
        <p:nvSpPr>
          <p:cNvPr id="8" name="テキスト ボックス 7">
            <a:extLst>
              <a:ext uri="{FF2B5EF4-FFF2-40B4-BE49-F238E27FC236}">
                <a16:creationId xmlns:a16="http://schemas.microsoft.com/office/drawing/2014/main" id="{05EEF5D9-8A3A-927C-8430-7187298D059C}"/>
              </a:ext>
            </a:extLst>
          </p:cNvPr>
          <p:cNvSpPr txBox="1"/>
          <p:nvPr/>
        </p:nvSpPr>
        <p:spPr>
          <a:xfrm>
            <a:off x="353761" y="3921439"/>
            <a:ext cx="738664" cy="2571438"/>
          </a:xfrm>
          <a:prstGeom prst="rect">
            <a:avLst/>
          </a:prstGeom>
          <a:noFill/>
        </p:spPr>
        <p:txBody>
          <a:bodyPr vert="eaVert" wrap="square" rtlCol="0">
            <a:spAutoFit/>
          </a:bodyPr>
          <a:lstStyle/>
          <a:p>
            <a:pPr algn="ctr"/>
            <a:r>
              <a:rPr lang="ja-JP" altLang="en-US">
                <a:solidFill>
                  <a:schemeClr val="bg1"/>
                </a:solidFill>
              </a:rPr>
              <a:t>コンプライアンスや</a:t>
            </a:r>
            <a:br>
              <a:rPr lang="en-US" altLang="ja-JP">
                <a:solidFill>
                  <a:schemeClr val="bg1"/>
                </a:solidFill>
              </a:rPr>
            </a:br>
            <a:r>
              <a:rPr lang="ja-JP" altLang="en-US">
                <a:solidFill>
                  <a:schemeClr val="bg1"/>
                </a:solidFill>
              </a:rPr>
              <a:t>技術運用の体制</a:t>
            </a:r>
          </a:p>
        </p:txBody>
      </p:sp>
      <p:sp>
        <p:nvSpPr>
          <p:cNvPr id="11" name="テキスト ボックス 10">
            <a:extLst>
              <a:ext uri="{FF2B5EF4-FFF2-40B4-BE49-F238E27FC236}">
                <a16:creationId xmlns:a16="http://schemas.microsoft.com/office/drawing/2014/main" id="{7C7DAF53-781B-761E-0551-889A6F927EF5}"/>
              </a:ext>
            </a:extLst>
          </p:cNvPr>
          <p:cNvSpPr txBox="1"/>
          <p:nvPr/>
        </p:nvSpPr>
        <p:spPr>
          <a:xfrm>
            <a:off x="8991278" y="-1"/>
            <a:ext cx="914721" cy="219076"/>
          </a:xfrm>
          <a:prstGeom prst="rect">
            <a:avLst/>
          </a:prstGeom>
          <a:solidFill>
            <a:schemeClr val="tx1"/>
          </a:solidFill>
          <a:ln>
            <a:noFill/>
          </a:ln>
        </p:spPr>
        <p:txBody>
          <a:bodyPr wrap="square" rtlCol="0">
            <a:spAutoFit/>
          </a:bodyPr>
          <a:lstStyle/>
          <a:p>
            <a:pPr algn="ctr"/>
            <a:r>
              <a:rPr kumimoji="1" lang="ja-JP" altLang="en-US" sz="800">
                <a:solidFill>
                  <a:schemeClr val="bg1"/>
                </a:solidFill>
                <a:latin typeface="メイリオ" panose="020B0604030504040204" pitchFamily="50" charset="-128"/>
                <a:ea typeface="メイリオ" panose="020B0604030504040204" pitchFamily="50" charset="-128"/>
              </a:rPr>
              <a:t>本選審査用資料</a:t>
            </a:r>
          </a:p>
        </p:txBody>
      </p:sp>
      <p:sp>
        <p:nvSpPr>
          <p:cNvPr id="10" name="Title 1">
            <a:extLst>
              <a:ext uri="{FF2B5EF4-FFF2-40B4-BE49-F238E27FC236}">
                <a16:creationId xmlns:a16="http://schemas.microsoft.com/office/drawing/2014/main" id="{D1879ED1-EF51-0169-0468-E14211BB976C}"/>
              </a:ext>
            </a:extLst>
          </p:cNvPr>
          <p:cNvSpPr txBox="1">
            <a:spLocks/>
          </p:cNvSpPr>
          <p:nvPr/>
        </p:nvSpPr>
        <p:spPr>
          <a:xfrm>
            <a:off x="1424540" y="2348973"/>
            <a:ext cx="7914845" cy="1080027"/>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予選審査では提案内容を実行する体制について説明いただきましたが、事業中および事業終了後以降の研究開発や事業化の推進の実現に向けた体制の内容を含めたものを説明してください。</a:t>
            </a:r>
            <a:endParaRPr lang="en-US" altLang="ja-JP" sz="1600">
              <a:solidFill>
                <a:schemeClr val="accent1"/>
              </a:solidFill>
            </a:endParaRPr>
          </a:p>
        </p:txBody>
      </p:sp>
      <p:sp>
        <p:nvSpPr>
          <p:cNvPr id="12" name="Title 1">
            <a:extLst>
              <a:ext uri="{FF2B5EF4-FFF2-40B4-BE49-F238E27FC236}">
                <a16:creationId xmlns:a16="http://schemas.microsoft.com/office/drawing/2014/main" id="{69FF6346-7C4D-29E4-CD19-2C01CF219D4A}"/>
              </a:ext>
            </a:extLst>
          </p:cNvPr>
          <p:cNvSpPr txBox="1">
            <a:spLocks/>
          </p:cNvSpPr>
          <p:nvPr/>
        </p:nvSpPr>
        <p:spPr>
          <a:xfrm>
            <a:off x="1424540" y="4932443"/>
            <a:ext cx="7914845" cy="1080027"/>
          </a:xfrm>
          <a:prstGeom prst="rect">
            <a:avLst/>
          </a:prstGeom>
          <a:ln>
            <a:solidFill>
              <a:schemeClr val="tx1"/>
            </a:solidFill>
          </a:ln>
        </p:spPr>
        <p:txBody>
          <a:bodyPr vert="horz" lIns="91440" tIns="45720" rIns="91440" bIns="45720" rtlCol="0" anchor="ctr">
            <a:noAutofit/>
          </a:bodyPr>
          <a:lstStyle>
            <a:lvl1pPr algn="l" defTabSz="685800" rtl="0" eaLnBrk="1" latinLnBrk="0" hangingPunct="1">
              <a:lnSpc>
                <a:spcPct val="90000"/>
              </a:lnSpc>
              <a:spcBef>
                <a:spcPct val="0"/>
              </a:spcBef>
              <a:buNone/>
              <a:defRPr kumimoji="1" sz="2700" b="1" kern="1200">
                <a:solidFill>
                  <a:schemeClr val="accent1">
                    <a:lumMod val="75000"/>
                  </a:schemeClr>
                </a:solidFill>
                <a:latin typeface="メイリオ" panose="020B0604030504040204" pitchFamily="50" charset="-128"/>
                <a:ea typeface="メイリオ" panose="020B0604030504040204" pitchFamily="50" charset="-128"/>
                <a:cs typeface="+mj-cs"/>
              </a:defRPr>
            </a:lvl1pPr>
          </a:lstStyle>
          <a:p>
            <a:r>
              <a:rPr lang="ja-JP" altLang="en-US" sz="1600">
                <a:solidFill>
                  <a:schemeClr val="accent1"/>
                </a:solidFill>
              </a:rPr>
              <a:t>予選審査では提案内容を実行する体制について説明いただきましたが、事業中および事業終了後以降の研究開発や事業化の推進の実現に向けた体制の内容を含めたものを説明してください。</a:t>
            </a:r>
            <a:endParaRPr lang="en-US" altLang="ja-JP" sz="1600">
              <a:solidFill>
                <a:schemeClr val="accent1"/>
              </a:solidFill>
            </a:endParaRPr>
          </a:p>
        </p:txBody>
      </p:sp>
    </p:spTree>
    <p:extLst>
      <p:ext uri="{BB962C8B-B14F-4D97-AF65-F5344CB8AC3E}">
        <p14:creationId xmlns:p14="http://schemas.microsoft.com/office/powerpoint/2010/main" val="23942155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2fcdc5b-9254-4fb8-989a-70067808fe77">
      <Terms xmlns="http://schemas.microsoft.com/office/infopath/2007/PartnerControls"/>
    </lcf76f155ced4ddcb4097134ff3c332f>
    <TaxCatchAll xmlns="9ca473d3-610d-490e-be12-b26e29110ee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5A41A5D5D0B645BA8CFE83FE97D10B" ma:contentTypeVersion="12" ma:contentTypeDescription="Create a new document." ma:contentTypeScope="" ma:versionID="438f02f027747d07f22c59d6c2179a07">
  <xsd:schema xmlns:xsd="http://www.w3.org/2001/XMLSchema" xmlns:xs="http://www.w3.org/2001/XMLSchema" xmlns:p="http://schemas.microsoft.com/office/2006/metadata/properties" xmlns:ns2="82fcdc5b-9254-4fb8-989a-70067808fe77" xmlns:ns3="9ca473d3-610d-490e-be12-b26e29110eeb" targetNamespace="http://schemas.microsoft.com/office/2006/metadata/properties" ma:root="true" ma:fieldsID="852bc786557bd08d3cac2f92ed2ef5cd" ns2:_="" ns3:_="">
    <xsd:import namespace="82fcdc5b-9254-4fb8-989a-70067808fe77"/>
    <xsd:import namespace="9ca473d3-610d-490e-be12-b26e29110ee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fcdc5b-9254-4fb8-989a-70067808fe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98d900d-0589-4081-96eb-513de833a50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ca473d3-610d-490e-be12-b26e29110ee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6468cfd-b371-44c6-8653-39d0a92582d2}" ma:internalName="TaxCatchAll" ma:showField="CatchAllData" ma:web="9ca473d3-610d-490e-be12-b26e29110e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8493FA-4F2E-476F-BC8A-8DB0F1B80282}">
  <ds:schemaRefs>
    <ds:schemaRef ds:uri="http://schemas.microsoft.com/sharepoint/v3/contenttype/forms"/>
  </ds:schemaRefs>
</ds:datastoreItem>
</file>

<file path=customXml/itemProps2.xml><?xml version="1.0" encoding="utf-8"?>
<ds:datastoreItem xmlns:ds="http://schemas.openxmlformats.org/officeDocument/2006/customXml" ds:itemID="{ABBE5D9F-356B-4188-9F6F-5EB9E63A3B99}">
  <ds:schemaRefs>
    <ds:schemaRef ds:uri="http://purl.org/dc/elements/1.1/"/>
    <ds:schemaRef ds:uri="http://purl.org/dc/dcmitype/"/>
    <ds:schemaRef ds:uri="http://purl.org/dc/terms/"/>
    <ds:schemaRef ds:uri="http://schemas.microsoft.com/office/2006/documentManagement/types"/>
    <ds:schemaRef ds:uri="82fcdc5b-9254-4fb8-989a-70067808fe77"/>
    <ds:schemaRef ds:uri="http://schemas.microsoft.com/office/2006/metadata/properties"/>
    <ds:schemaRef ds:uri="http://schemas.openxmlformats.org/package/2006/metadata/core-properties"/>
    <ds:schemaRef ds:uri="http://schemas.microsoft.com/office/infopath/2007/PartnerControls"/>
    <ds:schemaRef ds:uri="9ca473d3-610d-490e-be12-b26e29110eeb"/>
    <ds:schemaRef ds:uri="http://www.w3.org/XML/1998/namespace"/>
  </ds:schemaRefs>
</ds:datastoreItem>
</file>

<file path=customXml/itemProps3.xml><?xml version="1.0" encoding="utf-8"?>
<ds:datastoreItem xmlns:ds="http://schemas.openxmlformats.org/officeDocument/2006/customXml" ds:itemID="{DF6F7A89-58CD-43E1-B687-D06F8D00FC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fcdc5b-9254-4fb8-989a-70067808fe77"/>
    <ds:schemaRef ds:uri="9ca473d3-610d-490e-be12-b26e29110e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53</TotalTime>
  <Words>5044</Words>
  <Application>Microsoft Office PowerPoint</Application>
  <PresentationFormat>A4 210 x 297 mm</PresentationFormat>
  <Paragraphs>351</Paragraphs>
  <Slides>28</Slides>
  <Notes>7</Notes>
  <HiddenSlides>0</HiddenSlides>
  <MMClips>0</MMClips>
  <ScaleCrop>false</ScaleCrop>
  <HeadingPairs>
    <vt:vector size="8" baseType="variant">
      <vt:variant>
        <vt:lpstr>使用されているフォント</vt:lpstr>
      </vt:variant>
      <vt:variant>
        <vt:i4>9</vt:i4>
      </vt:variant>
      <vt:variant>
        <vt:lpstr>テーマ</vt:lpstr>
      </vt:variant>
      <vt:variant>
        <vt:i4>1</vt:i4>
      </vt:variant>
      <vt:variant>
        <vt:lpstr>埋め込まれた OLE サーバー</vt:lpstr>
      </vt:variant>
      <vt:variant>
        <vt:i4>1</vt:i4>
      </vt:variant>
      <vt:variant>
        <vt:lpstr>スライド タイトル</vt:lpstr>
      </vt:variant>
      <vt:variant>
        <vt:i4>28</vt:i4>
      </vt:variant>
    </vt:vector>
  </HeadingPairs>
  <TitlesOfParts>
    <vt:vector size="39" baseType="lpstr">
      <vt:lpstr>ＭＳ Ｐゴシック</vt:lpstr>
      <vt:lpstr>Yu Gothic UI</vt:lpstr>
      <vt:lpstr>メイリオ</vt:lpstr>
      <vt:lpstr>メイリオ</vt:lpstr>
      <vt:lpstr>游ゴシック</vt:lpstr>
      <vt:lpstr>Arial</vt:lpstr>
      <vt:lpstr>Calibri</vt:lpstr>
      <vt:lpstr>Trebuchet MS</vt:lpstr>
      <vt:lpstr>Wingdings</vt:lpstr>
      <vt:lpstr>Office テーマ</vt:lpstr>
      <vt:lpstr>think-cellスライド</vt:lpstr>
      <vt:lpstr>○○○○○（提案チーム）</vt:lpstr>
      <vt:lpstr>本選提案書様式(審査用資料)</vt:lpstr>
      <vt:lpstr>本選提案書様式(審査用補足資料)</vt:lpstr>
      <vt:lpstr>Ⅰ.本事業の提案内容サマリ 公開用</vt:lpstr>
      <vt:lpstr>エグゼクティブサマリー</vt:lpstr>
      <vt:lpstr>Ⅱ.本事業の提案書 審査用資料 非公開</vt:lpstr>
      <vt:lpstr>提案ソリューションの革新性</vt:lpstr>
      <vt:lpstr>新市場創出効果</vt:lpstr>
      <vt:lpstr>実行体制・遂行能力</vt:lpstr>
      <vt:lpstr>脳由来信号の科学的妥当性</vt:lpstr>
      <vt:lpstr>研究開発結果についての信頼性と今後の研究開発実現性</vt:lpstr>
      <vt:lpstr>Ⅲ.本事業の提案書  審査用補足資料 非公開</vt:lpstr>
      <vt:lpstr>1．課題・背景</vt:lpstr>
      <vt:lpstr>2．ソリューション概要・アウトカムの説明</vt:lpstr>
      <vt:lpstr>3．ソリューションの革新性</vt:lpstr>
      <vt:lpstr>4．社会的インパクトおよび社会実装アイデア</vt:lpstr>
      <vt:lpstr>5．ソリューション研究開発およびアウトカム評価の実施計画</vt:lpstr>
      <vt:lpstr>6．コンプライアンス体制に関する対応状況</vt:lpstr>
      <vt:lpstr>7．本提案で取り扱う脳由来信号の説明</vt:lpstr>
      <vt:lpstr>8．実行体制</vt:lpstr>
      <vt:lpstr>9．関連する技術についての権利関係及び研究開発実績</vt:lpstr>
      <vt:lpstr>10．ソリューション研究開発およびアウトカム評価の実施内容</vt:lpstr>
      <vt:lpstr>11．脳関連指標とアウトカムの関連性について</vt:lpstr>
      <vt:lpstr>12．新市場開拓の実現性について</vt:lpstr>
      <vt:lpstr>13．今後の展開</vt:lpstr>
      <vt:lpstr>【参考】本選提出資料に関する補足指示まとめ（1/3）</vt:lpstr>
      <vt:lpstr>【参考】本選提出資料に関する補足指示まとめ（2/3）</vt:lpstr>
      <vt:lpstr>【参考】本選提出資料に関する補足指示まとめ（3/3）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YAMAGAKI Yu（山垣　悠）</dc:creator>
  <cp:lastModifiedBy>Yokota, Masashi</cp:lastModifiedBy>
  <cp:revision>6</cp:revision>
  <dcterms:created xsi:type="dcterms:W3CDTF">2026-03-17T13:21:05Z</dcterms:created>
  <dcterms:modified xsi:type="dcterms:W3CDTF">2026-08-06T01:08:53Z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0x010100515A41A5D5D0B645BA8CFE83FE97D10B</vt:lpwstr>
  </property>
  <property fmtid="{D5CDD505-2E9C-101B-9397-08002B2CF9AE}" pid="3" name="MediaServiceImageTags">
    <vt:lpwstr/>
  </property>
</Properties>
</file>