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24"/>
  </p:notesMasterIdLst>
  <p:sldIdLst>
    <p:sldId id="342" r:id="rId2"/>
    <p:sldId id="333" r:id="rId3"/>
    <p:sldId id="343" r:id="rId4"/>
    <p:sldId id="344" r:id="rId5"/>
    <p:sldId id="345" r:id="rId6"/>
    <p:sldId id="312" r:id="rId7"/>
    <p:sldId id="323" r:id="rId8"/>
    <p:sldId id="324" r:id="rId9"/>
    <p:sldId id="326" r:id="rId10"/>
    <p:sldId id="327" r:id="rId11"/>
    <p:sldId id="329" r:id="rId12"/>
    <p:sldId id="330" r:id="rId13"/>
    <p:sldId id="346" r:id="rId14"/>
    <p:sldId id="347" r:id="rId15"/>
    <p:sldId id="348" r:id="rId16"/>
    <p:sldId id="349" r:id="rId17"/>
    <p:sldId id="350" r:id="rId18"/>
    <p:sldId id="351" r:id="rId19"/>
    <p:sldId id="352" r:id="rId20"/>
    <p:sldId id="353" r:id="rId21"/>
    <p:sldId id="354" r:id="rId22"/>
    <p:sldId id="355" r:id="rId2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4660"/>
  </p:normalViewPr>
  <p:slideViewPr>
    <p:cSldViewPr snapToGrid="0" showGuides="1">
      <p:cViewPr varScale="1">
        <p:scale>
          <a:sx n="128" d="100"/>
          <a:sy n="128" d="100"/>
        </p:scale>
        <p:origin x="378" y="11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E7E39C-03D6-43FC-86DC-196CD408539D}" type="datetimeFigureOut">
              <a:rPr kumimoji="1" lang="en-US" smtClean="0"/>
              <a:t>3/17/2026</a:t>
            </a:fld>
            <a:endParaRPr kumimoji="1" 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977AEA-43E5-4D49-8CD3-197B44A143A2}" type="slidenum">
              <a:rPr kumimoji="1" lang="en-US" smtClean="0"/>
              <a:t>‹#›</a:t>
            </a:fld>
            <a:endParaRPr kumimoji="1" lang="en-US"/>
          </a:p>
        </p:txBody>
      </p:sp>
    </p:spTree>
    <p:extLst>
      <p:ext uri="{BB962C8B-B14F-4D97-AF65-F5344CB8AC3E}">
        <p14:creationId xmlns:p14="http://schemas.microsoft.com/office/powerpoint/2010/main" val="28417933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01650" y="619125"/>
            <a:ext cx="5786438" cy="4006850"/>
          </a:xfrm>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pPr defTabSz="914331">
              <a:defRPr/>
            </a:pPr>
            <a:r>
              <a:rPr kumimoji="0" lang="en-US" sz="1400">
                <a:solidFill>
                  <a:srgbClr val="6E6F73"/>
                </a:solidFill>
                <a:latin typeface="Trebuchet MS" panose="020B0603020202020204" pitchFamily="34" charset="0"/>
                <a:ea typeface="Meiryo UI" panose="020B0604030504040204" pitchFamily="50" charset="-128"/>
              </a:rPr>
              <a:t>Notes view: </a:t>
            </a:r>
            <a:fld id="{128CEAFE-FA94-43E5-B0FF-D47E1CCDD1B4}" type="slidenum">
              <a:rPr kumimoji="0" lang="en-US" sz="1400">
                <a:solidFill>
                  <a:srgbClr val="6E6F73"/>
                </a:solidFill>
                <a:latin typeface="Trebuchet MS" panose="020B0603020202020204" pitchFamily="34" charset="0"/>
                <a:ea typeface="Meiryo UI" panose="020B0604030504040204" pitchFamily="50" charset="-128"/>
              </a:rPr>
              <a:pPr defTabSz="914331">
                <a:defRPr/>
              </a:pPr>
              <a:t>4</a:t>
            </a:fld>
            <a:endParaRPr kumimoji="0" lang="en-US" sz="1400">
              <a:solidFill>
                <a:srgbClr val="6E6F73"/>
              </a:solidFill>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2315128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fld id="{EB0DFDCF-E5D4-4068-8A8A-9D6CAB5F1F3B}" type="slidenum">
              <a:rPr kumimoji="1" lang="ja-JP" altLang="en-US" smtClean="0"/>
              <a:t>5</a:t>
            </a:fld>
            <a:endParaRPr kumimoji="1" lang="ja-JP" altLang="en-US"/>
          </a:p>
        </p:txBody>
      </p:sp>
    </p:spTree>
    <p:extLst>
      <p:ext uri="{BB962C8B-B14F-4D97-AF65-F5344CB8AC3E}">
        <p14:creationId xmlns:p14="http://schemas.microsoft.com/office/powerpoint/2010/main" val="45764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2E9E7-E72D-9890-9166-0137468AB71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870EB39-AEEA-449B-C164-884BA304F165}"/>
              </a:ext>
            </a:extLst>
          </p:cNvPr>
          <p:cNvSpPr>
            <a:spLocks noGrp="1" noRot="1" noChangeAspect="1"/>
          </p:cNvSpPr>
          <p:nvPr>
            <p:ph type="sldImg"/>
          </p:nvPr>
        </p:nvSpPr>
        <p:spPr>
          <a:xfrm>
            <a:off x="501650" y="619125"/>
            <a:ext cx="5786438" cy="4006850"/>
          </a:xfrm>
        </p:spPr>
      </p:sp>
      <p:sp>
        <p:nvSpPr>
          <p:cNvPr id="3" name="ノート プレースホルダー 2">
            <a:extLst>
              <a:ext uri="{FF2B5EF4-FFF2-40B4-BE49-F238E27FC236}">
                <a16:creationId xmlns:a16="http://schemas.microsoft.com/office/drawing/2014/main" id="{9A1BD464-F4CA-10D5-8AE4-2F65AC9DFA50}"/>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1D560EC8-3208-D1A0-33F6-7B794D05CE78}"/>
              </a:ext>
            </a:extLst>
          </p:cNvPr>
          <p:cNvSpPr>
            <a:spLocks noGrp="1"/>
          </p:cNvSpPr>
          <p:nvPr>
            <p:ph type="sldNum" sz="quarter" idx="5"/>
          </p:nvPr>
        </p:nvSpPr>
        <p:spPr/>
        <p:txBody>
          <a:bodyPr/>
          <a:lstStyle/>
          <a:p>
            <a:pPr defTabSz="914331">
              <a:defRPr/>
            </a:pPr>
            <a:r>
              <a:rPr kumimoji="0" lang="en-US" sz="1400">
                <a:solidFill>
                  <a:srgbClr val="6E6F73"/>
                </a:solidFill>
                <a:latin typeface="Trebuchet MS" panose="020B0603020202020204" pitchFamily="34" charset="0"/>
                <a:ea typeface="Meiryo UI" panose="020B0604030504040204" pitchFamily="50" charset="-128"/>
              </a:rPr>
              <a:t>Notes view: </a:t>
            </a:r>
            <a:fld id="{128CEAFE-FA94-43E5-B0FF-D47E1CCDD1B4}" type="slidenum">
              <a:rPr kumimoji="0" lang="en-US" sz="1400">
                <a:solidFill>
                  <a:srgbClr val="6E6F73"/>
                </a:solidFill>
                <a:latin typeface="Trebuchet MS" panose="020B0603020202020204" pitchFamily="34" charset="0"/>
                <a:ea typeface="Meiryo UI" panose="020B0604030504040204" pitchFamily="50" charset="-128"/>
              </a:rPr>
              <a:pPr defTabSz="914331">
                <a:defRPr/>
              </a:pPr>
              <a:t>6</a:t>
            </a:fld>
            <a:endParaRPr kumimoji="0" lang="en-US" sz="1400">
              <a:solidFill>
                <a:srgbClr val="6E6F73"/>
              </a:solidFill>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102844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dirty="0"/>
          </a:p>
        </p:txBody>
      </p:sp>
      <p:sp>
        <p:nvSpPr>
          <p:cNvPr id="4" name="スライド番号プレースホルダー 3"/>
          <p:cNvSpPr>
            <a:spLocks noGrp="1"/>
          </p:cNvSpPr>
          <p:nvPr>
            <p:ph type="sldNum" sz="quarter" idx="5"/>
          </p:nvPr>
        </p:nvSpPr>
        <p:spPr/>
        <p:txBody>
          <a:bodyPr/>
          <a:lstStyle/>
          <a:p>
            <a:fld id="{6A977AEA-43E5-4D49-8CD3-197B44A143A2}" type="slidenum">
              <a:rPr kumimoji="1" lang="en-US" smtClean="0"/>
              <a:t>7</a:t>
            </a:fld>
            <a:endParaRPr kumimoji="1" lang="en-US"/>
          </a:p>
        </p:txBody>
      </p:sp>
    </p:spTree>
    <p:extLst>
      <p:ext uri="{BB962C8B-B14F-4D97-AF65-F5344CB8AC3E}">
        <p14:creationId xmlns:p14="http://schemas.microsoft.com/office/powerpoint/2010/main" val="26237776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84443-1C24-C8C4-14C6-865F61970A5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311B886-52FA-4AFF-F47E-2A1F314D9116}"/>
              </a:ext>
            </a:extLst>
          </p:cNvPr>
          <p:cNvSpPr>
            <a:spLocks noGrp="1" noRot="1" noChangeAspect="1"/>
          </p:cNvSpPr>
          <p:nvPr>
            <p:ph type="sldImg"/>
          </p:nvPr>
        </p:nvSpPr>
        <p:spPr>
          <a:xfrm>
            <a:off x="501650" y="619125"/>
            <a:ext cx="5786438" cy="4006850"/>
          </a:xfrm>
        </p:spPr>
      </p:sp>
      <p:sp>
        <p:nvSpPr>
          <p:cNvPr id="3" name="ノート プレースホルダー 2">
            <a:extLst>
              <a:ext uri="{FF2B5EF4-FFF2-40B4-BE49-F238E27FC236}">
                <a16:creationId xmlns:a16="http://schemas.microsoft.com/office/drawing/2014/main" id="{AC5EFA12-C2AA-4C5D-269E-4046A9C3F4C3}"/>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6529B18D-20E1-8B11-1918-1FE882F637EA}"/>
              </a:ext>
            </a:extLst>
          </p:cNvPr>
          <p:cNvSpPr>
            <a:spLocks noGrp="1"/>
          </p:cNvSpPr>
          <p:nvPr>
            <p:ph type="sldNum" sz="quarter" idx="5"/>
          </p:nvPr>
        </p:nvSpPr>
        <p:spPr/>
        <p:txBody>
          <a:bodyPr/>
          <a:lstStyle/>
          <a:p>
            <a:pPr defTabSz="914331">
              <a:defRPr/>
            </a:pPr>
            <a:r>
              <a:rPr kumimoji="0" lang="en-US" sz="1400">
                <a:solidFill>
                  <a:srgbClr val="6E6F73"/>
                </a:solidFill>
                <a:latin typeface="Trebuchet MS" panose="020B0603020202020204" pitchFamily="34" charset="0"/>
                <a:ea typeface="Meiryo UI" panose="020B0604030504040204" pitchFamily="50" charset="-128"/>
              </a:rPr>
              <a:t>Notes view: </a:t>
            </a:r>
            <a:fld id="{128CEAFE-FA94-43E5-B0FF-D47E1CCDD1B4}" type="slidenum">
              <a:rPr kumimoji="0" lang="en-US" sz="1400">
                <a:solidFill>
                  <a:srgbClr val="6E6F73"/>
                </a:solidFill>
                <a:latin typeface="Trebuchet MS" panose="020B0603020202020204" pitchFamily="34" charset="0"/>
                <a:ea typeface="Meiryo UI" panose="020B0604030504040204" pitchFamily="50" charset="-128"/>
              </a:rPr>
              <a:pPr defTabSz="914331">
                <a:defRPr/>
              </a:pPr>
              <a:t>13</a:t>
            </a:fld>
            <a:endParaRPr kumimoji="0" lang="en-US" sz="1400">
              <a:solidFill>
                <a:srgbClr val="6E6F73"/>
              </a:solidFill>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3850865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fld id="{EB0DFDCF-E5D4-4068-8A8A-9D6CAB5F1F3B}" type="slidenum">
              <a:rPr kumimoji="1" lang="ja-JP" altLang="en-US" smtClean="0"/>
              <a:t>14</a:t>
            </a:fld>
            <a:endParaRPr kumimoji="1" lang="ja-JP" altLang="en-US"/>
          </a:p>
        </p:txBody>
      </p:sp>
    </p:spTree>
    <p:extLst>
      <p:ext uri="{BB962C8B-B14F-4D97-AF65-F5344CB8AC3E}">
        <p14:creationId xmlns:p14="http://schemas.microsoft.com/office/powerpoint/2010/main" val="934024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fld id="{EB0DFDCF-E5D4-4068-8A8A-9D6CAB5F1F3B}" type="slidenum">
              <a:rPr kumimoji="1" lang="ja-JP" altLang="en-US" smtClean="0"/>
              <a:t>19</a:t>
            </a:fld>
            <a:endParaRPr kumimoji="1" lang="ja-JP" altLang="en-US"/>
          </a:p>
        </p:txBody>
      </p:sp>
    </p:spTree>
    <p:extLst>
      <p:ext uri="{BB962C8B-B14F-4D97-AF65-F5344CB8AC3E}">
        <p14:creationId xmlns:p14="http://schemas.microsoft.com/office/powerpoint/2010/main" val="2696306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D8874EC0-CF72-A695-E0C4-90175BF24533}"/>
              </a:ext>
            </a:extLst>
          </p:cNvPr>
          <p:cNvGraphicFramePr>
            <a:graphicFrameLocks noChangeAspect="1"/>
          </p:cNvGraphicFramePr>
          <p:nvPr userDrawn="1">
            <p:custDataLst>
              <p:tags r:id="rId1"/>
            </p:custDataLst>
            <p:extLst>
              <p:ext uri="{D42A27DB-BD31-4B8C-83A1-F6EECF244321}">
                <p14:modId xmlns:p14="http://schemas.microsoft.com/office/powerpoint/2010/main" val="25876900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8" name="think-cell data - do not delete" hidden="1">
                        <a:extLst>
                          <a:ext uri="{FF2B5EF4-FFF2-40B4-BE49-F238E27FC236}">
                            <a16:creationId xmlns:a16="http://schemas.microsoft.com/office/drawing/2014/main" id="{D8874EC0-CF72-A695-E0C4-90175BF2453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ctrTitle"/>
          </p:nvPr>
        </p:nvSpPr>
        <p:spPr>
          <a:xfrm>
            <a:off x="742950" y="1122363"/>
            <a:ext cx="8420100" cy="2387600"/>
          </a:xfrm>
        </p:spPr>
        <p:txBody>
          <a:bodyPr vert="horz" anchor="b"/>
          <a:lstStyle>
            <a:lvl1pPr algn="ctr">
              <a:defRPr sz="60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3653767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1236F331-050E-6F5B-7DA9-167B37A1656C}"/>
              </a:ext>
            </a:extLst>
          </p:cNvPr>
          <p:cNvGraphicFramePr>
            <a:graphicFrameLocks noChangeAspect="1"/>
          </p:cNvGraphicFramePr>
          <p:nvPr userDrawn="1">
            <p:custDataLst>
              <p:tags r:id="rId1"/>
            </p:custDataLst>
            <p:extLst>
              <p:ext uri="{D42A27DB-BD31-4B8C-83A1-F6EECF244321}">
                <p14:modId xmlns:p14="http://schemas.microsoft.com/office/powerpoint/2010/main" val="30258754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8" name="think-cell data - do not delete" hidden="1">
                        <a:extLst>
                          <a:ext uri="{FF2B5EF4-FFF2-40B4-BE49-F238E27FC236}">
                            <a16:creationId xmlns:a16="http://schemas.microsoft.com/office/drawing/2014/main" id="{1236F331-050E-6F5B-7DA9-167B37A1656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1874612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ACF76CBF-1130-E3B2-C622-D1290E16F1AD}"/>
              </a:ext>
            </a:extLst>
          </p:cNvPr>
          <p:cNvGraphicFramePr>
            <a:graphicFrameLocks noChangeAspect="1"/>
          </p:cNvGraphicFramePr>
          <p:nvPr userDrawn="1">
            <p:custDataLst>
              <p:tags r:id="rId1"/>
            </p:custDataLst>
            <p:extLst>
              <p:ext uri="{D42A27DB-BD31-4B8C-83A1-F6EECF244321}">
                <p14:modId xmlns:p14="http://schemas.microsoft.com/office/powerpoint/2010/main" val="33346605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8" name="think-cell data - do not delete" hidden="1">
                        <a:extLst>
                          <a:ext uri="{FF2B5EF4-FFF2-40B4-BE49-F238E27FC236}">
                            <a16:creationId xmlns:a16="http://schemas.microsoft.com/office/drawing/2014/main" id="{ACF76CBF-1130-E3B2-C622-D1290E16F1A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206064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D17C6E69-08FE-127C-120E-537288D9297C}"/>
              </a:ext>
            </a:extLst>
          </p:cNvPr>
          <p:cNvGraphicFramePr>
            <a:graphicFrameLocks noChangeAspect="1"/>
          </p:cNvGraphicFramePr>
          <p:nvPr userDrawn="1">
            <p:custDataLst>
              <p:tags r:id="rId1"/>
            </p:custDataLst>
            <p:extLst>
              <p:ext uri="{D42A27DB-BD31-4B8C-83A1-F6EECF244321}">
                <p14:modId xmlns:p14="http://schemas.microsoft.com/office/powerpoint/2010/main" val="13091381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3" name="think-cell data - do not delete" hidden="1">
                        <a:extLst>
                          <a:ext uri="{FF2B5EF4-FFF2-40B4-BE49-F238E27FC236}">
                            <a16:creationId xmlns:a16="http://schemas.microsoft.com/office/drawing/2014/main" id="{D17C6E69-08FE-127C-120E-537288D9297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タイトル プレースホルダー 1">
            <a:extLst>
              <a:ext uri="{FF2B5EF4-FFF2-40B4-BE49-F238E27FC236}">
                <a16:creationId xmlns:a16="http://schemas.microsoft.com/office/drawing/2014/main" id="{C0CB3E06-502B-41BD-8F32-E721FA4F337C}"/>
              </a:ext>
            </a:extLst>
          </p:cNvPr>
          <p:cNvSpPr>
            <a:spLocks noGrp="1"/>
          </p:cNvSpPr>
          <p:nvPr>
            <p:ph type="title"/>
          </p:nvPr>
        </p:nvSpPr>
        <p:spPr>
          <a:xfrm>
            <a:off x="206805" y="62294"/>
            <a:ext cx="7140807" cy="691120"/>
          </a:xfrm>
          <a:prstGeom prst="rect">
            <a:avLst/>
          </a:prstGeom>
        </p:spPr>
        <p:txBody>
          <a:bodyPr vert="horz" lIns="91440" tIns="45720" rIns="91440" bIns="45720" rtlCol="0" anchor="ctr">
            <a:normAutofit/>
          </a:bodyPr>
          <a:lstStyle>
            <a:lvl1pPr>
              <a:defRPr sz="2400" b="1">
                <a:latin typeface="+mj-ea"/>
                <a:ea typeface="+mj-ea"/>
              </a:defRPr>
            </a:lvl1pPr>
          </a:lstStyle>
          <a:p>
            <a:r>
              <a:rPr kumimoji="1" lang="ja-JP" altLang="en-US" dirty="0"/>
              <a:t>マスター タイトルの書式設定</a:t>
            </a:r>
          </a:p>
        </p:txBody>
      </p:sp>
      <p:grpSp>
        <p:nvGrpSpPr>
          <p:cNvPr id="14" name="グループ化 13">
            <a:extLst>
              <a:ext uri="{FF2B5EF4-FFF2-40B4-BE49-F238E27FC236}">
                <a16:creationId xmlns:a16="http://schemas.microsoft.com/office/drawing/2014/main" id="{08F00BED-263C-4A9F-8F96-648C48A57D57}"/>
              </a:ext>
            </a:extLst>
          </p:cNvPr>
          <p:cNvGrpSpPr/>
          <p:nvPr userDrawn="1"/>
        </p:nvGrpSpPr>
        <p:grpSpPr>
          <a:xfrm>
            <a:off x="0" y="828967"/>
            <a:ext cx="9906000" cy="95985"/>
            <a:chOff x="0" y="1633655"/>
            <a:chExt cx="12192000" cy="95985"/>
          </a:xfrm>
        </p:grpSpPr>
        <p:sp>
          <p:nvSpPr>
            <p:cNvPr id="15" name="正方形/長方形 14">
              <a:extLst>
                <a:ext uri="{FF2B5EF4-FFF2-40B4-BE49-F238E27FC236}">
                  <a16:creationId xmlns:a16="http://schemas.microsoft.com/office/drawing/2014/main" id="{8ABDC729-8A44-4EF3-A80F-04CEE484900F}"/>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6"/>
            </a:p>
          </p:txBody>
        </p:sp>
        <p:sp>
          <p:nvSpPr>
            <p:cNvPr id="17" name="正方形/長方形 16">
              <a:extLst>
                <a:ext uri="{FF2B5EF4-FFF2-40B4-BE49-F238E27FC236}">
                  <a16:creationId xmlns:a16="http://schemas.microsoft.com/office/drawing/2014/main" id="{1839F230-B275-447B-B067-9ED3678FB27B}"/>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6"/>
            </a:p>
          </p:txBody>
        </p:sp>
        <p:sp>
          <p:nvSpPr>
            <p:cNvPr id="18" name="正方形/長方形 17">
              <a:extLst>
                <a:ext uri="{FF2B5EF4-FFF2-40B4-BE49-F238E27FC236}">
                  <a16:creationId xmlns:a16="http://schemas.microsoft.com/office/drawing/2014/main" id="{08428735-0B86-49FE-8AF8-0BFABA1B29F6}"/>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6"/>
            </a:p>
          </p:txBody>
        </p:sp>
      </p:grpSp>
      <p:sp>
        <p:nvSpPr>
          <p:cNvPr id="19" name="スライド番号プレースホルダー 5">
            <a:extLst>
              <a:ext uri="{FF2B5EF4-FFF2-40B4-BE49-F238E27FC236}">
                <a16:creationId xmlns:a16="http://schemas.microsoft.com/office/drawing/2014/main" id="{ABDF4ECD-48AE-47C5-B67D-2490A35F33CD}"/>
              </a:ext>
            </a:extLst>
          </p:cNvPr>
          <p:cNvSpPr>
            <a:spLocks noGrp="1"/>
          </p:cNvSpPr>
          <p:nvPr>
            <p:ph type="sldNum" sz="quarter" idx="4"/>
          </p:nvPr>
        </p:nvSpPr>
        <p:spPr>
          <a:xfrm>
            <a:off x="8991280" y="6492879"/>
            <a:ext cx="901557" cy="365125"/>
          </a:xfrm>
          <a:prstGeom prst="rect">
            <a:avLst/>
          </a:prstGeom>
        </p:spPr>
        <p:txBody>
          <a:bodyPr vert="horz" lIns="91440" tIns="45720" rIns="91440" bIns="45720" rtlCol="0" anchor="ctr"/>
          <a:lstStyle>
            <a:lvl1pPr algn="r">
              <a:defRPr sz="831"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2725865988"/>
      </p:ext>
    </p:extLst>
  </p:cSld>
  <p:clrMapOvr>
    <a:masterClrMapping/>
  </p:clrMapOvr>
  <p:extLst>
    <p:ext uri="{DCECCB84-F9BA-43D5-87BE-67443E8EF086}">
      <p15:sldGuideLst xmlns:p15="http://schemas.microsoft.com/office/powerpoint/2012/main">
        <p15:guide id="1" orient="horz" pos="2160">
          <p15:clr>
            <a:srgbClr val="FBAE40"/>
          </p15:clr>
        </p15:guide>
        <p15:guide id="2" pos="33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8D1C496-BF03-6137-0D9E-4FF98C56207E}"/>
              </a:ext>
            </a:extLst>
          </p:cNvPr>
          <p:cNvGraphicFramePr>
            <a:graphicFrameLocks noChangeAspect="1"/>
          </p:cNvGraphicFramePr>
          <p:nvPr userDrawn="1">
            <p:custDataLst>
              <p:tags r:id="rId1"/>
            </p:custDataLst>
            <p:extLst>
              <p:ext uri="{D42A27DB-BD31-4B8C-83A1-F6EECF244321}">
                <p14:modId xmlns:p14="http://schemas.microsoft.com/office/powerpoint/2010/main" val="18807070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8" name="think-cell data - do not delete" hidden="1">
                        <a:extLst>
                          <a:ext uri="{FF2B5EF4-FFF2-40B4-BE49-F238E27FC236}">
                            <a16:creationId xmlns:a16="http://schemas.microsoft.com/office/drawing/2014/main" id="{E8D1C496-BF03-6137-0D9E-4FF98C56207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2870650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1E5A6E94-709E-611F-D982-8E5FFB0EED35}"/>
              </a:ext>
            </a:extLst>
          </p:cNvPr>
          <p:cNvGraphicFramePr>
            <a:graphicFrameLocks noChangeAspect="1"/>
          </p:cNvGraphicFramePr>
          <p:nvPr userDrawn="1">
            <p:custDataLst>
              <p:tags r:id="rId1"/>
            </p:custDataLst>
            <p:extLst>
              <p:ext uri="{D42A27DB-BD31-4B8C-83A1-F6EECF244321}">
                <p14:modId xmlns:p14="http://schemas.microsoft.com/office/powerpoint/2010/main" val="14261816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8" name="think-cell data - do not delete" hidden="1">
                        <a:extLst>
                          <a:ext uri="{FF2B5EF4-FFF2-40B4-BE49-F238E27FC236}">
                            <a16:creationId xmlns:a16="http://schemas.microsoft.com/office/drawing/2014/main" id="{1E5A6E94-709E-611F-D982-8E5FFB0EED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675879" y="1709740"/>
            <a:ext cx="8543925" cy="2852737"/>
          </a:xfrm>
        </p:spPr>
        <p:txBody>
          <a:bodyPr vert="horz"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1067966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F0E02AFC-F56A-C405-B3F8-4D4BBA0AC042}"/>
              </a:ext>
            </a:extLst>
          </p:cNvPr>
          <p:cNvGraphicFramePr>
            <a:graphicFrameLocks noChangeAspect="1"/>
          </p:cNvGraphicFramePr>
          <p:nvPr userDrawn="1">
            <p:custDataLst>
              <p:tags r:id="rId1"/>
            </p:custDataLst>
            <p:extLst>
              <p:ext uri="{D42A27DB-BD31-4B8C-83A1-F6EECF244321}">
                <p14:modId xmlns:p14="http://schemas.microsoft.com/office/powerpoint/2010/main" val="20812756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9" name="think-cell data - do not delete" hidden="1">
                        <a:extLst>
                          <a:ext uri="{FF2B5EF4-FFF2-40B4-BE49-F238E27FC236}">
                            <a16:creationId xmlns:a16="http://schemas.microsoft.com/office/drawing/2014/main" id="{F0E02AFC-F56A-C405-B3F8-4D4BBA0AC04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173385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4F9858CF-A1CD-68DD-AA6C-7EB863EC68A6}"/>
              </a:ext>
            </a:extLst>
          </p:cNvPr>
          <p:cNvGraphicFramePr>
            <a:graphicFrameLocks noChangeAspect="1"/>
          </p:cNvGraphicFramePr>
          <p:nvPr userDrawn="1">
            <p:custDataLst>
              <p:tags r:id="rId1"/>
            </p:custDataLst>
            <p:extLst>
              <p:ext uri="{D42A27DB-BD31-4B8C-83A1-F6EECF244321}">
                <p14:modId xmlns:p14="http://schemas.microsoft.com/office/powerpoint/2010/main" val="24889761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11" name="think-cell data - do not delete" hidden="1">
                        <a:extLst>
                          <a:ext uri="{FF2B5EF4-FFF2-40B4-BE49-F238E27FC236}">
                            <a16:creationId xmlns:a16="http://schemas.microsoft.com/office/drawing/2014/main" id="{4F9858CF-A1CD-68DD-AA6C-7EB863EC68A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682328" y="365127"/>
            <a:ext cx="8543925" cy="1325563"/>
          </a:xfrm>
        </p:spPr>
        <p:txBody>
          <a:bodyPr vert="horz"/>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1870062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BB599A1D-9982-25B5-8701-8D4DE1F56E07}"/>
              </a:ext>
            </a:extLst>
          </p:cNvPr>
          <p:cNvGraphicFramePr>
            <a:graphicFrameLocks noChangeAspect="1"/>
          </p:cNvGraphicFramePr>
          <p:nvPr userDrawn="1">
            <p:custDataLst>
              <p:tags r:id="rId1"/>
            </p:custDataLst>
            <p:extLst>
              <p:ext uri="{D42A27DB-BD31-4B8C-83A1-F6EECF244321}">
                <p14:modId xmlns:p14="http://schemas.microsoft.com/office/powerpoint/2010/main" val="21070020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7" name="think-cell data - do not delete" hidden="1">
                        <a:extLst>
                          <a:ext uri="{FF2B5EF4-FFF2-40B4-BE49-F238E27FC236}">
                            <a16:creationId xmlns:a16="http://schemas.microsoft.com/office/drawing/2014/main" id="{BB599A1D-9982-25B5-8701-8D4DE1F56E0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298931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1576962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0B8BBE89-3DFF-A004-F2CD-DC7264419463}"/>
              </a:ext>
            </a:extLst>
          </p:cNvPr>
          <p:cNvGraphicFramePr>
            <a:graphicFrameLocks noChangeAspect="1"/>
          </p:cNvGraphicFramePr>
          <p:nvPr userDrawn="1">
            <p:custDataLst>
              <p:tags r:id="rId1"/>
            </p:custDataLst>
            <p:extLst>
              <p:ext uri="{D42A27DB-BD31-4B8C-83A1-F6EECF244321}">
                <p14:modId xmlns:p14="http://schemas.microsoft.com/office/powerpoint/2010/main" val="39976126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9" name="think-cell data - do not delete" hidden="1">
                        <a:extLst>
                          <a:ext uri="{FF2B5EF4-FFF2-40B4-BE49-F238E27FC236}">
                            <a16:creationId xmlns:a16="http://schemas.microsoft.com/office/drawing/2014/main" id="{0B8BBE89-3DFF-A004-F2CD-DC726441946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682328" y="457200"/>
            <a:ext cx="3194943" cy="1600200"/>
          </a:xfrm>
        </p:spPr>
        <p:txBody>
          <a:bodyPr vert="horz"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679681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9FC3C14-514E-576E-9F03-34391DA9D769}"/>
              </a:ext>
            </a:extLst>
          </p:cNvPr>
          <p:cNvGraphicFramePr>
            <a:graphicFrameLocks noChangeAspect="1"/>
          </p:cNvGraphicFramePr>
          <p:nvPr userDrawn="1">
            <p:custDataLst>
              <p:tags r:id="rId1"/>
            </p:custDataLst>
            <p:extLst>
              <p:ext uri="{D42A27DB-BD31-4B8C-83A1-F6EECF244321}">
                <p14:modId xmlns:p14="http://schemas.microsoft.com/office/powerpoint/2010/main" val="23681493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9" name="think-cell data - do not delete" hidden="1">
                        <a:extLst>
                          <a:ext uri="{FF2B5EF4-FFF2-40B4-BE49-F238E27FC236}">
                            <a16:creationId xmlns:a16="http://schemas.microsoft.com/office/drawing/2014/main" id="{C9FC3C14-514E-576E-9F03-34391DA9D76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682328" y="457200"/>
            <a:ext cx="3194943" cy="1600200"/>
          </a:xfrm>
        </p:spPr>
        <p:txBody>
          <a:bodyPr vert="horz"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FF900A5-A0B5-48CC-B4A3-7562D09F9EF2}" type="datetimeFigureOut">
              <a:rPr kumimoji="1" lang="ja-JP" altLang="en-US" smtClean="0"/>
              <a:t>2026/3/17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7E01B9-C969-4281-9117-3BA2AECB6FBB}" type="slidenum">
              <a:rPr kumimoji="1" lang="ja-JP" altLang="en-US" smtClean="0"/>
              <a:t>‹#›</a:t>
            </a:fld>
            <a:endParaRPr kumimoji="1" lang="ja-JP" altLang="en-US"/>
          </a:p>
        </p:txBody>
      </p:sp>
    </p:spTree>
    <p:extLst>
      <p:ext uri="{BB962C8B-B14F-4D97-AF65-F5344CB8AC3E}">
        <p14:creationId xmlns:p14="http://schemas.microsoft.com/office/powerpoint/2010/main" val="3363788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FF900A5-A0B5-48CC-B4A3-7562D09F9EF2}" type="datetimeFigureOut">
              <a:rPr kumimoji="1" lang="ja-JP" altLang="en-US" smtClean="0"/>
              <a:t>2026/3/17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77E01B9-C969-4281-9117-3BA2AECB6FBB}" type="slidenum">
              <a:rPr kumimoji="1" lang="ja-JP" altLang="en-US" smtClean="0"/>
              <a:t>‹#›</a:t>
            </a:fld>
            <a:endParaRPr kumimoji="1" lang="ja-JP" altLang="en-US"/>
          </a:p>
        </p:txBody>
      </p:sp>
      <p:graphicFrame>
        <p:nvGraphicFramePr>
          <p:cNvPr id="7" name="think-cell data - do not delete" hidden="1">
            <a:extLst>
              <a:ext uri="{FF2B5EF4-FFF2-40B4-BE49-F238E27FC236}">
                <a16:creationId xmlns:a16="http://schemas.microsoft.com/office/drawing/2014/main" id="{07316DAC-1FAA-D782-E0A9-3277F1AD9A91}"/>
              </a:ext>
            </a:extLst>
          </p:cNvPr>
          <p:cNvGraphicFramePr>
            <a:graphicFrameLocks noChangeAspect="1"/>
          </p:cNvGraphicFramePr>
          <p:nvPr userDrawn="1">
            <p:custDataLst>
              <p:tags r:id="rId14"/>
            </p:custDataLst>
            <p:extLst>
              <p:ext uri="{D42A27DB-BD31-4B8C-83A1-F6EECF244321}">
                <p14:modId xmlns:p14="http://schemas.microsoft.com/office/powerpoint/2010/main" val="1796485271"/>
              </p:ext>
            </p:extLst>
          </p:nvPr>
        </p:nvGraphicFramePr>
        <p:xfrm>
          <a:off x="1721" y="1588"/>
          <a:ext cx="1720" cy="1588"/>
        </p:xfrm>
        <a:graphic>
          <a:graphicData uri="http://schemas.openxmlformats.org/presentationml/2006/ole">
            <mc:AlternateContent xmlns:mc="http://schemas.openxmlformats.org/markup-compatibility/2006">
              <mc:Choice xmlns:v="urn:schemas-microsoft-com:vml" Requires="v">
                <p:oleObj name="think-cellスライド" r:id="rId15" imgW="639" imgH="639" progId="TCLayout.ActiveDocument.1">
                  <p:embed/>
                </p:oleObj>
              </mc:Choice>
              <mc:Fallback>
                <p:oleObj name="think-cellスライド" r:id="rId15" imgW="639" imgH="639" progId="TCLayout.ActiveDocument.1">
                  <p:embed/>
                  <p:pic>
                    <p:nvPicPr>
                      <p:cNvPr id="7" name="think-cell data - do not delete" hidden="1">
                        <a:extLst>
                          <a:ext uri="{FF2B5EF4-FFF2-40B4-BE49-F238E27FC236}">
                            <a16:creationId xmlns:a16="http://schemas.microsoft.com/office/drawing/2014/main" id="{07316DAC-1FAA-D782-E0A9-3277F1AD9A91}"/>
                          </a:ext>
                        </a:extLst>
                      </p:cNvPr>
                      <p:cNvPicPr/>
                      <p:nvPr/>
                    </p:nvPicPr>
                    <p:blipFill>
                      <a:blip r:embed="rId16"/>
                      <a:stretch>
                        <a:fillRect/>
                      </a:stretch>
                    </p:blipFill>
                    <p:spPr>
                      <a:xfrm>
                        <a:off x="1721" y="1588"/>
                        <a:ext cx="1720" cy="1588"/>
                      </a:xfrm>
                      <a:prstGeom prst="rect">
                        <a:avLst/>
                      </a:prstGeom>
                    </p:spPr>
                  </p:pic>
                </p:oleObj>
              </mc:Fallback>
            </mc:AlternateContent>
          </a:graphicData>
        </a:graphic>
      </p:graphicFrame>
    </p:spTree>
    <p:extLst>
      <p:ext uri="{BB962C8B-B14F-4D97-AF65-F5344CB8AC3E}">
        <p14:creationId xmlns:p14="http://schemas.microsoft.com/office/powerpoint/2010/main" val="365060922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s://www.mext.go.jp/a_menu/lifescience/bioethics/mext_02626.html"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hyperlink" Target="https://www.mhlw.go.jp/stf/seisakunitsuite/bunya/hokabunya/kenkyujigyou/i-kenkyu/index.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7845A-102A-BA63-6A1B-55FFA0C3CA0E}"/>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684B641C-BB93-34F5-3F26-7561CF481AC6}"/>
              </a:ext>
            </a:extLst>
          </p:cNvPr>
          <p:cNvSpPr>
            <a:spLocks noGrp="1"/>
          </p:cNvSpPr>
          <p:nvPr>
            <p:ph type="title"/>
          </p:nvPr>
        </p:nvSpPr>
        <p:spPr>
          <a:xfrm>
            <a:off x="113495" y="90287"/>
            <a:ext cx="8424015" cy="691120"/>
          </a:xfrm>
        </p:spPr>
        <p:txBody>
          <a:bodyPr vert="horz">
            <a:normAutofit/>
          </a:bodyPr>
          <a:lstStyle/>
          <a:p>
            <a:r>
              <a:rPr kumimoji="1" lang="ja-JP" altLang="en-US" sz="2400" dirty="0">
                <a:solidFill>
                  <a:srgbClr val="0070C0"/>
                </a:solidFill>
                <a:latin typeface="Yu Gothic UI" panose="020B0500000000000000" pitchFamily="50" charset="-128"/>
                <a:ea typeface="Yu Gothic UI" panose="020B0500000000000000" pitchFamily="50" charset="-128"/>
              </a:rPr>
              <a:t>○○○○○（</a:t>
            </a:r>
            <a:r>
              <a:rPr lang="ja-JP" altLang="en-US" sz="2400" dirty="0">
                <a:solidFill>
                  <a:srgbClr val="0070C0"/>
                </a:solidFill>
                <a:latin typeface="Yu Gothic UI" panose="020B0500000000000000" pitchFamily="50" charset="-128"/>
                <a:ea typeface="Yu Gothic UI" panose="020B0500000000000000" pitchFamily="50" charset="-128"/>
              </a:rPr>
              <a:t>提案チーム</a:t>
            </a:r>
            <a:r>
              <a:rPr kumimoji="1" lang="ja-JP" altLang="en-US" sz="2400" dirty="0">
                <a:solidFill>
                  <a:srgbClr val="0070C0"/>
                </a:solidFill>
                <a:latin typeface="Yu Gothic UI" panose="020B0500000000000000" pitchFamily="50" charset="-128"/>
                <a:ea typeface="Yu Gothic UI" panose="020B0500000000000000" pitchFamily="50" charset="-128"/>
              </a:rPr>
              <a:t>）</a:t>
            </a:r>
          </a:p>
        </p:txBody>
      </p:sp>
      <p:sp>
        <p:nvSpPr>
          <p:cNvPr id="4" name="スライド番号プレースホルダー 3">
            <a:extLst>
              <a:ext uri="{FF2B5EF4-FFF2-40B4-BE49-F238E27FC236}">
                <a16:creationId xmlns:a16="http://schemas.microsoft.com/office/drawing/2014/main" id="{DD6482D4-8926-537E-C97B-0D9E6008A0A7}"/>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a:t>
            </a:fld>
            <a:endParaRPr lang="ja-JP" altLang="en-US"/>
          </a:p>
        </p:txBody>
      </p:sp>
      <p:sp>
        <p:nvSpPr>
          <p:cNvPr id="7" name="タイトル 2">
            <a:extLst>
              <a:ext uri="{FF2B5EF4-FFF2-40B4-BE49-F238E27FC236}">
                <a16:creationId xmlns:a16="http://schemas.microsoft.com/office/drawing/2014/main" id="{3AF780D3-580B-4C2E-D8F4-0D54BEDF5B99}"/>
              </a:ext>
            </a:extLst>
          </p:cNvPr>
          <p:cNvSpPr txBox="1">
            <a:spLocks/>
          </p:cNvSpPr>
          <p:nvPr/>
        </p:nvSpPr>
        <p:spPr>
          <a:xfrm>
            <a:off x="685800" y="968253"/>
            <a:ext cx="8530628" cy="230663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2700" b="1" kern="1200">
                <a:solidFill>
                  <a:schemeClr val="accent1">
                    <a:lumMod val="75000"/>
                  </a:schemeClr>
                </a:solidFill>
                <a:latin typeface="メイリオ" panose="020B0604030504040204" pitchFamily="50" charset="-128"/>
                <a:ea typeface="メイリオ" panose="020B0604030504040204" pitchFamily="50" charset="-128"/>
                <a:cs typeface="+mj-cs"/>
              </a:defRPr>
            </a:lvl1pPr>
          </a:lstStyle>
          <a:p>
            <a:pPr algn="ctr"/>
            <a:r>
              <a:rPr lang="en-US" altLang="ja-JP" sz="3600" dirty="0">
                <a:solidFill>
                  <a:schemeClr val="tx1"/>
                </a:solidFill>
                <a:latin typeface="Yu Gothic UI" panose="020B0500000000000000" pitchFamily="50" charset="-128"/>
                <a:ea typeface="Yu Gothic UI" panose="020B0500000000000000" pitchFamily="50" charset="-128"/>
              </a:rPr>
              <a:t>NEDO Challenge, </a:t>
            </a:r>
          </a:p>
          <a:p>
            <a:pPr algn="ctr"/>
            <a:r>
              <a:rPr lang="en-US" altLang="ja-JP" sz="3600" dirty="0">
                <a:solidFill>
                  <a:schemeClr val="tx1"/>
                </a:solidFill>
                <a:latin typeface="Yu Gothic UI" panose="020B0500000000000000" pitchFamily="50" charset="-128"/>
                <a:ea typeface="Yu Gothic UI" panose="020B0500000000000000" pitchFamily="50" charset="-128"/>
              </a:rPr>
              <a:t>Exploring Neurotech New Markets</a:t>
            </a:r>
          </a:p>
          <a:p>
            <a:pPr algn="ctr"/>
            <a:r>
              <a:rPr lang="ja-JP" altLang="en-US" sz="3600" dirty="0">
                <a:solidFill>
                  <a:schemeClr val="tx1"/>
                </a:solidFill>
                <a:latin typeface="Yu Gothic UI" panose="020B0500000000000000" pitchFamily="50" charset="-128"/>
                <a:ea typeface="Yu Gothic UI" panose="020B0500000000000000" pitchFamily="50" charset="-128"/>
              </a:rPr>
              <a:t>予選審査</a:t>
            </a:r>
            <a:endParaRPr lang="en-US" altLang="ja-JP" sz="3600" dirty="0">
              <a:solidFill>
                <a:schemeClr val="tx1"/>
              </a:solidFill>
              <a:latin typeface="Yu Gothic UI" panose="020B0500000000000000" pitchFamily="50" charset="-128"/>
              <a:ea typeface="Yu Gothic UI" panose="020B0500000000000000" pitchFamily="50" charset="-128"/>
            </a:endParaRPr>
          </a:p>
          <a:p>
            <a:pPr algn="ctr"/>
            <a:endParaRPr lang="en-US" altLang="ja-JP" sz="2000" b="0" dirty="0">
              <a:solidFill>
                <a:schemeClr val="tx1"/>
              </a:solidFill>
              <a:latin typeface="Yu Gothic UI" panose="020B0500000000000000" pitchFamily="50" charset="-128"/>
              <a:ea typeface="Yu Gothic UI" panose="020B0500000000000000" pitchFamily="50" charset="-128"/>
            </a:endParaRPr>
          </a:p>
          <a:p>
            <a:pPr algn="ctr"/>
            <a:r>
              <a:rPr lang="ja-JP" altLang="en-US" sz="2000" b="0" dirty="0">
                <a:solidFill>
                  <a:schemeClr val="tx1"/>
                </a:solidFill>
                <a:latin typeface="Yu Gothic UI" panose="020B0500000000000000" pitchFamily="50" charset="-128"/>
                <a:ea typeface="Yu Gothic UI" panose="020B0500000000000000" pitchFamily="50" charset="-128"/>
              </a:rPr>
              <a:t>（パフォーマンス最適化ソリューション開発</a:t>
            </a:r>
            <a:r>
              <a:rPr lang="en-US" altLang="ja-JP" sz="2000" b="0" dirty="0">
                <a:solidFill>
                  <a:schemeClr val="tx1"/>
                </a:solidFill>
                <a:latin typeface="Yu Gothic UI" panose="020B0500000000000000" pitchFamily="50" charset="-128"/>
                <a:ea typeface="Yu Gothic UI" panose="020B0500000000000000" pitchFamily="50" charset="-128"/>
              </a:rPr>
              <a:t>/</a:t>
            </a:r>
            <a:r>
              <a:rPr lang="ja-JP" altLang="en-US" sz="2000" b="0" dirty="0">
                <a:solidFill>
                  <a:schemeClr val="tx1"/>
                </a:solidFill>
                <a:latin typeface="Yu Gothic UI" panose="020B0500000000000000" pitchFamily="50" charset="-128"/>
                <a:ea typeface="Yu Gothic UI" panose="020B0500000000000000" pitchFamily="50" charset="-128"/>
              </a:rPr>
              <a:t>コミュニケーション革新ソリューション開発）</a:t>
            </a:r>
            <a:endParaRPr lang="en-US" b="0" dirty="0">
              <a:solidFill>
                <a:schemeClr val="tx1"/>
              </a:solidFill>
              <a:latin typeface="Yu Gothic UI" panose="020B0500000000000000" pitchFamily="50" charset="-128"/>
              <a:ea typeface="Yu Gothic UI" panose="020B0500000000000000" pitchFamily="50" charset="-128"/>
            </a:endParaRPr>
          </a:p>
        </p:txBody>
      </p:sp>
      <p:sp>
        <p:nvSpPr>
          <p:cNvPr id="8" name="テキスト ボックス 7">
            <a:extLst>
              <a:ext uri="{FF2B5EF4-FFF2-40B4-BE49-F238E27FC236}">
                <a16:creationId xmlns:a16="http://schemas.microsoft.com/office/drawing/2014/main" id="{4B00BAD9-49CE-796F-14A2-936C6ADF1048}"/>
              </a:ext>
            </a:extLst>
          </p:cNvPr>
          <p:cNvSpPr txBox="1"/>
          <p:nvPr/>
        </p:nvSpPr>
        <p:spPr>
          <a:xfrm>
            <a:off x="113495" y="6257836"/>
            <a:ext cx="4954554" cy="369332"/>
          </a:xfrm>
          <a:prstGeom prst="rect">
            <a:avLst/>
          </a:prstGeom>
          <a:noFill/>
        </p:spPr>
        <p:txBody>
          <a:bodyPr wrap="square">
            <a:spAutoFit/>
          </a:bodyPr>
          <a:lstStyle/>
          <a:p>
            <a:r>
              <a:rPr kumimoji="1" lang="ja-JP" altLang="en-US" dirty="0">
                <a:solidFill>
                  <a:srgbClr val="0070C0"/>
                </a:solidFill>
                <a:latin typeface="Yu Gothic UI" panose="020B0500000000000000" pitchFamily="50" charset="-128"/>
                <a:ea typeface="Yu Gothic UI" panose="020B0500000000000000" pitchFamily="50" charset="-128"/>
              </a:rPr>
              <a:t>提案提出日：</a:t>
            </a:r>
            <a:r>
              <a:rPr kumimoji="1" lang="en-US" altLang="ja-JP" dirty="0">
                <a:solidFill>
                  <a:srgbClr val="0070C0"/>
                </a:solidFill>
                <a:latin typeface="Yu Gothic UI" panose="020B0500000000000000" pitchFamily="50" charset="-128"/>
                <a:ea typeface="Yu Gothic UI" panose="020B0500000000000000" pitchFamily="50" charset="-128"/>
              </a:rPr>
              <a:t>XX/XX</a:t>
            </a:r>
            <a:endParaRPr kumimoji="1" lang="ja-JP" altLang="en-US" dirty="0">
              <a:solidFill>
                <a:srgbClr val="0070C0"/>
              </a:solidFill>
              <a:latin typeface="Yu Gothic UI" panose="020B0500000000000000" pitchFamily="50" charset="-128"/>
              <a:ea typeface="Yu Gothic UI" panose="020B0500000000000000" pitchFamily="50" charset="-128"/>
            </a:endParaRPr>
          </a:p>
        </p:txBody>
      </p:sp>
      <p:sp>
        <p:nvSpPr>
          <p:cNvPr id="5" name="タイトル 2">
            <a:extLst>
              <a:ext uri="{FF2B5EF4-FFF2-40B4-BE49-F238E27FC236}">
                <a16:creationId xmlns:a16="http://schemas.microsoft.com/office/drawing/2014/main" id="{0761F909-3B81-9F91-2327-CE5D9807B846}"/>
              </a:ext>
            </a:extLst>
          </p:cNvPr>
          <p:cNvSpPr txBox="1">
            <a:spLocks/>
          </p:cNvSpPr>
          <p:nvPr/>
        </p:nvSpPr>
        <p:spPr>
          <a:xfrm>
            <a:off x="685800" y="4060634"/>
            <a:ext cx="8530628" cy="1782930"/>
          </a:xfrm>
          <a:prstGeom prst="rect">
            <a:avLst/>
          </a:prstGeom>
          <a:ln>
            <a:solidFill>
              <a:schemeClr val="tx1"/>
            </a:solidFill>
          </a:ln>
        </p:spPr>
        <p:txBody>
          <a:bodyPr vert="horz" lIns="91440" tIns="45720" rIns="91440" bIns="45720" rtlCol="0" anchor="ctr">
            <a:normAutofit/>
          </a:bodyPr>
          <a:lstStyle>
            <a:lvl1pPr algn="l" defTabSz="685800" rtl="0" eaLnBrk="1" latinLnBrk="0" hangingPunct="1">
              <a:lnSpc>
                <a:spcPct val="90000"/>
              </a:lnSpc>
              <a:spcBef>
                <a:spcPct val="0"/>
              </a:spcBef>
              <a:buNone/>
              <a:defRPr kumimoji="1" sz="2700" b="1" kern="1200">
                <a:solidFill>
                  <a:schemeClr val="accent1">
                    <a:lumMod val="75000"/>
                  </a:schemeClr>
                </a:solidFill>
                <a:latin typeface="メイリオ" panose="020B0604030504040204" pitchFamily="50" charset="-128"/>
                <a:ea typeface="メイリオ" panose="020B0604030504040204" pitchFamily="50" charset="-128"/>
                <a:cs typeface="+mj-cs"/>
              </a:defRPr>
            </a:lvl1pPr>
          </a:lstStyle>
          <a:p>
            <a:pPr algn="ctr"/>
            <a:r>
              <a:rPr lang="en-US" altLang="ja-JP" sz="3600" dirty="0">
                <a:solidFill>
                  <a:srgbClr val="0070C0"/>
                </a:solidFill>
                <a:latin typeface="Yu Gothic UI" panose="020B0500000000000000" pitchFamily="50" charset="-128"/>
                <a:ea typeface="Yu Gothic UI" panose="020B0500000000000000" pitchFamily="50" charset="-128"/>
              </a:rPr>
              <a:t>XXXXXX</a:t>
            </a:r>
            <a:r>
              <a:rPr lang="ja-JP" altLang="en-US" sz="3600" dirty="0">
                <a:solidFill>
                  <a:srgbClr val="0070C0"/>
                </a:solidFill>
                <a:latin typeface="Yu Gothic UI" panose="020B0500000000000000" pitchFamily="50" charset="-128"/>
                <a:ea typeface="Yu Gothic UI" panose="020B0500000000000000" pitchFamily="50" charset="-128"/>
              </a:rPr>
              <a:t>（提案タイトル）</a:t>
            </a:r>
            <a:endParaRPr lang="en-US" altLang="ja-JP" sz="3600" dirty="0">
              <a:solidFill>
                <a:srgbClr val="0070C0"/>
              </a:solidFill>
              <a:latin typeface="Yu Gothic UI" panose="020B0500000000000000" pitchFamily="50" charset="-128"/>
              <a:ea typeface="Yu Gothic UI" panose="020B0500000000000000" pitchFamily="50" charset="-128"/>
            </a:endParaRPr>
          </a:p>
        </p:txBody>
      </p:sp>
      <p:graphicFrame>
        <p:nvGraphicFramePr>
          <p:cNvPr id="6" name="表 5">
            <a:extLst>
              <a:ext uri="{FF2B5EF4-FFF2-40B4-BE49-F238E27FC236}">
                <a16:creationId xmlns:a16="http://schemas.microsoft.com/office/drawing/2014/main" id="{FC20633B-714F-94A0-AB2A-334DA30CEF97}"/>
              </a:ext>
            </a:extLst>
          </p:cNvPr>
          <p:cNvGraphicFramePr>
            <a:graphicFrameLocks noGrp="1"/>
          </p:cNvGraphicFramePr>
          <p:nvPr/>
        </p:nvGraphicFramePr>
        <p:xfrm>
          <a:off x="685146" y="3593248"/>
          <a:ext cx="8530628" cy="303138"/>
        </p:xfrm>
        <a:graphic>
          <a:graphicData uri="http://schemas.openxmlformats.org/drawingml/2006/table">
            <a:tbl>
              <a:tblPr firstRow="1" bandRow="1">
                <a:tableStyleId>{5C22544A-7EE6-4342-B048-85BDC9FD1C3A}</a:tableStyleId>
              </a:tblPr>
              <a:tblGrid>
                <a:gridCol w="1268532">
                  <a:extLst>
                    <a:ext uri="{9D8B030D-6E8A-4147-A177-3AD203B41FA5}">
                      <a16:colId xmlns:a16="http://schemas.microsoft.com/office/drawing/2014/main" val="156737370"/>
                    </a:ext>
                  </a:extLst>
                </a:gridCol>
                <a:gridCol w="455668">
                  <a:extLst>
                    <a:ext uri="{9D8B030D-6E8A-4147-A177-3AD203B41FA5}">
                      <a16:colId xmlns:a16="http://schemas.microsoft.com/office/drawing/2014/main" val="623070500"/>
                    </a:ext>
                  </a:extLst>
                </a:gridCol>
                <a:gridCol w="3175380">
                  <a:extLst>
                    <a:ext uri="{9D8B030D-6E8A-4147-A177-3AD203B41FA5}">
                      <a16:colId xmlns:a16="http://schemas.microsoft.com/office/drawing/2014/main" val="993608915"/>
                    </a:ext>
                  </a:extLst>
                </a:gridCol>
                <a:gridCol w="460859">
                  <a:extLst>
                    <a:ext uri="{9D8B030D-6E8A-4147-A177-3AD203B41FA5}">
                      <a16:colId xmlns:a16="http://schemas.microsoft.com/office/drawing/2014/main" val="4256291436"/>
                    </a:ext>
                  </a:extLst>
                </a:gridCol>
                <a:gridCol w="3170189">
                  <a:extLst>
                    <a:ext uri="{9D8B030D-6E8A-4147-A177-3AD203B41FA5}">
                      <a16:colId xmlns:a16="http://schemas.microsoft.com/office/drawing/2014/main" val="2521994808"/>
                    </a:ext>
                  </a:extLst>
                </a:gridCol>
              </a:tblGrid>
              <a:tr h="303138">
                <a:tc>
                  <a:txBody>
                    <a:bodyPr/>
                    <a:lstStyle/>
                    <a:p>
                      <a:r>
                        <a:rPr kumimoji="1" lang="ja-JP" altLang="en-US" sz="1100" b="0">
                          <a:solidFill>
                            <a:schemeClr val="bg1"/>
                          </a:solidFill>
                        </a:rPr>
                        <a:t>懸賞課題テーマ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r>
                        <a:rPr kumimoji="1" lang="ja-JP" altLang="en-US" sz="1100" b="0">
                          <a:solidFill>
                            <a:schemeClr val="accent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100" b="0" dirty="0">
                          <a:latin typeface="Yu Gothic UI" panose="020B0500000000000000" pitchFamily="50" charset="-128"/>
                          <a:ea typeface="Yu Gothic UI" panose="020B0500000000000000" pitchFamily="50" charset="-128"/>
                        </a:rPr>
                        <a:t>パフォーマンス最適化ソリューション開発</a:t>
                      </a:r>
                      <a:endParaRPr kumimoji="1" lang="ja-JP" altLang="en-US" sz="11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a:solidFill>
                            <a:schemeClr val="accent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100" b="0" dirty="0">
                          <a:latin typeface="Yu Gothic UI" panose="020B0500000000000000" pitchFamily="50" charset="-128"/>
                          <a:ea typeface="Yu Gothic UI" panose="020B0500000000000000" pitchFamily="50" charset="-128"/>
                        </a:rPr>
                        <a:t>コミュニケーション革新ソリューション開発</a:t>
                      </a:r>
                      <a:endParaRPr kumimoji="1" lang="ja-JP" altLang="en-US" sz="11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218661330"/>
                  </a:ext>
                </a:extLst>
              </a:tr>
            </a:tbl>
          </a:graphicData>
        </a:graphic>
      </p:graphicFrame>
      <p:sp>
        <p:nvSpPr>
          <p:cNvPr id="10" name="テキスト ボックス 9">
            <a:extLst>
              <a:ext uri="{FF2B5EF4-FFF2-40B4-BE49-F238E27FC236}">
                <a16:creationId xmlns:a16="http://schemas.microsoft.com/office/drawing/2014/main" id="{FFE58FF6-3C5A-8790-3BCB-BCB115FDD7FD}"/>
              </a:ext>
            </a:extLst>
          </p:cNvPr>
          <p:cNvSpPr txBox="1"/>
          <p:nvPr/>
        </p:nvSpPr>
        <p:spPr>
          <a:xfrm>
            <a:off x="643971" y="3183244"/>
            <a:ext cx="7733550" cy="369332"/>
          </a:xfrm>
          <a:prstGeom prst="rect">
            <a:avLst/>
          </a:prstGeom>
          <a:noFill/>
        </p:spPr>
        <p:txBody>
          <a:bodyPr wrap="square">
            <a:spAutoFit/>
          </a:bodyPr>
          <a:lstStyle/>
          <a:p>
            <a:r>
              <a:rPr lang="ja-JP" altLang="en-US" dirty="0">
                <a:solidFill>
                  <a:srgbClr val="0070C0"/>
                </a:solidFill>
              </a:rPr>
              <a:t>提案する課題テーマの「○」を「●」に変えてください</a:t>
            </a:r>
            <a:r>
              <a:rPr lang="ja-JP" altLang="en-US" sz="1800" dirty="0">
                <a:solidFill>
                  <a:srgbClr val="0070C0"/>
                </a:solidFill>
              </a:rPr>
              <a:t>。</a:t>
            </a:r>
            <a:endParaRPr lang="en-US" altLang="ja-JP" sz="1800" dirty="0">
              <a:solidFill>
                <a:srgbClr val="0070C0"/>
              </a:solidFill>
            </a:endParaRPr>
          </a:p>
        </p:txBody>
      </p:sp>
    </p:spTree>
    <p:extLst>
      <p:ext uri="{BB962C8B-B14F-4D97-AF65-F5344CB8AC3E}">
        <p14:creationId xmlns:p14="http://schemas.microsoft.com/office/powerpoint/2010/main" val="3403912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10051-122C-2E2F-4BAE-7222B505080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49398AB-7904-F6A6-D2D3-64731AAE80C5}"/>
              </a:ext>
            </a:extLst>
          </p:cNvPr>
          <p:cNvSpPr>
            <a:spLocks noGrp="1"/>
          </p:cNvSpPr>
          <p:nvPr>
            <p:ph type="title"/>
          </p:nvPr>
        </p:nvSpPr>
        <p:spPr/>
        <p:txBody>
          <a:bodyPr vert="horz" lIns="91440" tIns="45720" rIns="91440" bIns="45720" rtlCol="0" anchor="ctr">
            <a:normAutofit/>
          </a:bodyPr>
          <a:lstStyle/>
          <a:p>
            <a:r>
              <a:rPr lang="ja-JP" altLang="en-US" dirty="0">
                <a:solidFill>
                  <a:schemeClr val="tx1"/>
                </a:solidFill>
              </a:rPr>
              <a:t>実行体制、コンプライアンス・技術運用体制</a:t>
            </a:r>
            <a:endParaRPr lang="en-US" dirty="0">
              <a:solidFill>
                <a:schemeClr val="tx1"/>
              </a:solidFill>
            </a:endParaRPr>
          </a:p>
        </p:txBody>
      </p:sp>
      <p:sp>
        <p:nvSpPr>
          <p:cNvPr id="3" name="スライド番号プレースホルダー 2">
            <a:extLst>
              <a:ext uri="{FF2B5EF4-FFF2-40B4-BE49-F238E27FC236}">
                <a16:creationId xmlns:a16="http://schemas.microsoft.com/office/drawing/2014/main" id="{894E3305-C392-3BDA-0CEF-E9BE6B6F2EE8}"/>
              </a:ext>
            </a:extLst>
          </p:cNvPr>
          <p:cNvSpPr>
            <a:spLocks noGrp="1"/>
          </p:cNvSpPr>
          <p:nvPr>
            <p:ph type="sldNum" sz="quarter" idx="4"/>
          </p:nvPr>
        </p:nvSpPr>
        <p:spPr/>
        <p:txBody>
          <a:bodyPr/>
          <a:lstStyle/>
          <a:p>
            <a:fld id="{652AE7A0-B274-4AD2-A86F-1F9EDE300C1C}" type="slidenum">
              <a:rPr lang="ja-JP" altLang="en-US" smtClean="0"/>
              <a:pPr/>
              <a:t>10</a:t>
            </a:fld>
            <a:endParaRPr lang="ja-JP" altLang="en-US"/>
          </a:p>
        </p:txBody>
      </p:sp>
      <p:sp>
        <p:nvSpPr>
          <p:cNvPr id="6" name="正方形/長方形 5">
            <a:extLst>
              <a:ext uri="{FF2B5EF4-FFF2-40B4-BE49-F238E27FC236}">
                <a16:creationId xmlns:a16="http://schemas.microsoft.com/office/drawing/2014/main" id="{04F73F15-BDE3-5572-6583-14B72F993FA8}"/>
              </a:ext>
            </a:extLst>
          </p:cNvPr>
          <p:cNvSpPr/>
          <p:nvPr/>
        </p:nvSpPr>
        <p:spPr>
          <a:xfrm>
            <a:off x="363823" y="1140483"/>
            <a:ext cx="728602" cy="2571438"/>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a:p>
        </p:txBody>
      </p:sp>
      <p:sp>
        <p:nvSpPr>
          <p:cNvPr id="7" name="正方形/長方形 6">
            <a:extLst>
              <a:ext uri="{FF2B5EF4-FFF2-40B4-BE49-F238E27FC236}">
                <a16:creationId xmlns:a16="http://schemas.microsoft.com/office/drawing/2014/main" id="{1F431D00-563E-1826-AF02-E4CE71B830CE}"/>
              </a:ext>
            </a:extLst>
          </p:cNvPr>
          <p:cNvSpPr/>
          <p:nvPr/>
        </p:nvSpPr>
        <p:spPr>
          <a:xfrm>
            <a:off x="1229989" y="1140483"/>
            <a:ext cx="8312188" cy="2571438"/>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a:solidFill>
                  <a:schemeClr val="accent1"/>
                </a:solidFill>
              </a:rPr>
              <a:t>提案内容を実行する体制（実行に必要な人材や関係者を含む強固な体制が構築されているか）を説明してください。</a:t>
            </a:r>
            <a:endParaRPr lang="en-US" altLang="ja-JP">
              <a:solidFill>
                <a:schemeClr val="accent1"/>
              </a:solidFill>
            </a:endParaRPr>
          </a:p>
          <a:p>
            <a:r>
              <a:rPr lang="en-US" altLang="ja-JP">
                <a:solidFill>
                  <a:schemeClr val="accent1"/>
                </a:solidFill>
              </a:rPr>
              <a:t>※</a:t>
            </a:r>
            <a:r>
              <a:rPr lang="ja-JP" altLang="en-US">
                <a:solidFill>
                  <a:schemeClr val="accent1"/>
                </a:solidFill>
              </a:rPr>
              <a:t>これまでニューロテックの取り組み経験のない新規プレイヤーを巻き込んでいる提案には加点いたします。</a:t>
            </a:r>
            <a:br>
              <a:rPr lang="en-US" altLang="ja-JP">
                <a:solidFill>
                  <a:schemeClr val="accent1"/>
                </a:solidFill>
              </a:rPr>
            </a:br>
            <a:endParaRPr lang="en-US" altLang="ja-JP" strike="sngStrike">
              <a:solidFill>
                <a:schemeClr val="accent1"/>
              </a:solidFill>
              <a:highlight>
                <a:srgbClr val="FF0000"/>
              </a:highlight>
            </a:endParaRPr>
          </a:p>
        </p:txBody>
      </p:sp>
      <p:sp>
        <p:nvSpPr>
          <p:cNvPr id="9" name="正方形/長方形 8">
            <a:extLst>
              <a:ext uri="{FF2B5EF4-FFF2-40B4-BE49-F238E27FC236}">
                <a16:creationId xmlns:a16="http://schemas.microsoft.com/office/drawing/2014/main" id="{45DBFBDE-C0D1-C848-C491-AD7ACBB22C64}"/>
              </a:ext>
            </a:extLst>
          </p:cNvPr>
          <p:cNvSpPr/>
          <p:nvPr/>
        </p:nvSpPr>
        <p:spPr>
          <a:xfrm>
            <a:off x="363823" y="1140483"/>
            <a:ext cx="4499490" cy="418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solidFill>
                <a:schemeClr val="tx1"/>
              </a:solidFill>
            </a:endParaRPr>
          </a:p>
        </p:txBody>
      </p:sp>
      <p:sp>
        <p:nvSpPr>
          <p:cNvPr id="13" name="正方形/長方形 12">
            <a:extLst>
              <a:ext uri="{FF2B5EF4-FFF2-40B4-BE49-F238E27FC236}">
                <a16:creationId xmlns:a16="http://schemas.microsoft.com/office/drawing/2014/main" id="{D0BB9FB1-79D1-3EC3-F384-BEAE0266A555}"/>
              </a:ext>
            </a:extLst>
          </p:cNvPr>
          <p:cNvSpPr/>
          <p:nvPr/>
        </p:nvSpPr>
        <p:spPr>
          <a:xfrm>
            <a:off x="363823" y="3921439"/>
            <a:ext cx="728602" cy="2571438"/>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ja-JP">
              <a:effectLst/>
            </a:endParaRPr>
          </a:p>
        </p:txBody>
      </p:sp>
      <p:sp>
        <p:nvSpPr>
          <p:cNvPr id="14" name="正方形/長方形 13">
            <a:extLst>
              <a:ext uri="{FF2B5EF4-FFF2-40B4-BE49-F238E27FC236}">
                <a16:creationId xmlns:a16="http://schemas.microsoft.com/office/drawing/2014/main" id="{7A23BA99-7AE5-F157-23BC-6A3713FDB8A6}"/>
              </a:ext>
            </a:extLst>
          </p:cNvPr>
          <p:cNvSpPr/>
          <p:nvPr/>
        </p:nvSpPr>
        <p:spPr>
          <a:xfrm>
            <a:off x="1229989" y="3921439"/>
            <a:ext cx="8312188" cy="2571438"/>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fontAlgn="base"/>
            <a:r>
              <a:rPr lang="ja-JP" altLang="ja-JP">
                <a:solidFill>
                  <a:schemeClr val="accent1"/>
                </a:solidFill>
              </a:rPr>
              <a:t>コンプライアンス体制や当該技術又は関連技術</a:t>
            </a:r>
            <a:r>
              <a:rPr lang="ja-JP" altLang="en-US">
                <a:solidFill>
                  <a:schemeClr val="accent1"/>
                </a:solidFill>
              </a:rPr>
              <a:t>運用の体制について</a:t>
            </a:r>
            <a:r>
              <a:rPr lang="ja-JP" altLang="ja-JP">
                <a:solidFill>
                  <a:schemeClr val="accent1"/>
                </a:solidFill>
              </a:rPr>
              <a:t>説明してください。</a:t>
            </a:r>
            <a:endParaRPr lang="en-US" altLang="ja-JP" strike="sngStrike">
              <a:solidFill>
                <a:schemeClr val="accent1"/>
              </a:solidFill>
              <a:highlight>
                <a:srgbClr val="FF0000"/>
              </a:highlight>
            </a:endParaRPr>
          </a:p>
        </p:txBody>
      </p:sp>
      <p:sp>
        <p:nvSpPr>
          <p:cNvPr id="8" name="テキスト ボックス 7">
            <a:extLst>
              <a:ext uri="{FF2B5EF4-FFF2-40B4-BE49-F238E27FC236}">
                <a16:creationId xmlns:a16="http://schemas.microsoft.com/office/drawing/2014/main" id="{71BA3AD5-69BC-D94E-C169-38727FED7E6C}"/>
              </a:ext>
            </a:extLst>
          </p:cNvPr>
          <p:cNvSpPr txBox="1"/>
          <p:nvPr/>
        </p:nvSpPr>
        <p:spPr>
          <a:xfrm>
            <a:off x="497291" y="1140483"/>
            <a:ext cx="461665" cy="2571438"/>
          </a:xfrm>
          <a:prstGeom prst="rect">
            <a:avLst/>
          </a:prstGeom>
          <a:noFill/>
        </p:spPr>
        <p:txBody>
          <a:bodyPr vert="eaVert" wrap="square" rtlCol="0">
            <a:spAutoFit/>
          </a:bodyPr>
          <a:lstStyle/>
          <a:p>
            <a:pPr algn="ctr"/>
            <a:r>
              <a:rPr lang="ja-JP" altLang="en-US" dirty="0">
                <a:solidFill>
                  <a:schemeClr val="bg1"/>
                </a:solidFill>
              </a:rPr>
              <a:t>提案内容の遂行能力</a:t>
            </a:r>
          </a:p>
        </p:txBody>
      </p:sp>
      <p:sp>
        <p:nvSpPr>
          <p:cNvPr id="10" name="テキスト ボックス 9">
            <a:extLst>
              <a:ext uri="{FF2B5EF4-FFF2-40B4-BE49-F238E27FC236}">
                <a16:creationId xmlns:a16="http://schemas.microsoft.com/office/drawing/2014/main" id="{D322F4A7-B666-C38B-0C37-C8CD7F81B43A}"/>
              </a:ext>
            </a:extLst>
          </p:cNvPr>
          <p:cNvSpPr txBox="1"/>
          <p:nvPr/>
        </p:nvSpPr>
        <p:spPr>
          <a:xfrm>
            <a:off x="353761" y="3921439"/>
            <a:ext cx="738664" cy="2571438"/>
          </a:xfrm>
          <a:prstGeom prst="rect">
            <a:avLst/>
          </a:prstGeom>
          <a:noFill/>
        </p:spPr>
        <p:txBody>
          <a:bodyPr vert="eaVert" wrap="square" rtlCol="0">
            <a:spAutoFit/>
          </a:bodyPr>
          <a:lstStyle/>
          <a:p>
            <a:pPr algn="ctr"/>
            <a:r>
              <a:rPr lang="ja-JP" altLang="en-US">
                <a:solidFill>
                  <a:schemeClr val="bg1"/>
                </a:solidFill>
              </a:rPr>
              <a:t>コンプライアンスや</a:t>
            </a:r>
            <a:br>
              <a:rPr lang="en-US" altLang="ja-JP">
                <a:solidFill>
                  <a:schemeClr val="bg1"/>
                </a:solidFill>
              </a:rPr>
            </a:br>
            <a:r>
              <a:rPr lang="ja-JP" altLang="en-US">
                <a:solidFill>
                  <a:schemeClr val="bg1"/>
                </a:solidFill>
              </a:rPr>
              <a:t>技術運用の体制</a:t>
            </a:r>
          </a:p>
        </p:txBody>
      </p:sp>
      <p:sp>
        <p:nvSpPr>
          <p:cNvPr id="11" name="テキスト ボックス 10">
            <a:extLst>
              <a:ext uri="{FF2B5EF4-FFF2-40B4-BE49-F238E27FC236}">
                <a16:creationId xmlns:a16="http://schemas.microsoft.com/office/drawing/2014/main" id="{16D89192-F8A1-B9D3-CE9B-FDFC8C12113C}"/>
              </a:ext>
            </a:extLst>
          </p:cNvPr>
          <p:cNvSpPr txBox="1"/>
          <p:nvPr/>
        </p:nvSpPr>
        <p:spPr>
          <a:xfrm>
            <a:off x="8991278" y="-1"/>
            <a:ext cx="914721" cy="215444"/>
          </a:xfrm>
          <a:prstGeom prst="rect">
            <a:avLst/>
          </a:prstGeom>
          <a:solidFill>
            <a:schemeClr val="tx1"/>
          </a:solidFill>
          <a:ln>
            <a:noFill/>
          </a:ln>
        </p:spPr>
        <p:txBody>
          <a:bodyPr wrap="square" rtlCol="0">
            <a:spAutoFit/>
          </a:bodyPr>
          <a:lstStyle/>
          <a:p>
            <a:pPr algn="ctr"/>
            <a:r>
              <a:rPr kumimoji="1" lang="ja-JP" altLang="en-US" sz="800">
                <a:solidFill>
                  <a:schemeClr val="bg1"/>
                </a:solidFill>
                <a:latin typeface="メイリオ" panose="020B0604030504040204" pitchFamily="50" charset="-128"/>
                <a:ea typeface="メイリオ" panose="020B0604030504040204" pitchFamily="50" charset="-128"/>
              </a:rPr>
              <a:t>予選審査用資料</a:t>
            </a:r>
          </a:p>
        </p:txBody>
      </p:sp>
    </p:spTree>
    <p:extLst>
      <p:ext uri="{BB962C8B-B14F-4D97-AF65-F5344CB8AC3E}">
        <p14:creationId xmlns:p14="http://schemas.microsoft.com/office/powerpoint/2010/main" val="3487664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0CC58-07A1-3EEF-DFB1-57F42ED1B15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EB0F355-C8CD-4E43-39F3-FD0C337BC484}"/>
              </a:ext>
            </a:extLst>
          </p:cNvPr>
          <p:cNvSpPr>
            <a:spLocks noGrp="1"/>
          </p:cNvSpPr>
          <p:nvPr>
            <p:ph type="title"/>
          </p:nvPr>
        </p:nvSpPr>
        <p:spPr/>
        <p:txBody>
          <a:bodyPr vert="horz" lIns="91440" tIns="45720" rIns="91440" bIns="45720" rtlCol="0" anchor="ctr">
            <a:normAutofit/>
          </a:bodyPr>
          <a:lstStyle/>
          <a:p>
            <a:r>
              <a:rPr lang="ja-JP" altLang="en-US">
                <a:solidFill>
                  <a:schemeClr val="tx1"/>
                </a:solidFill>
              </a:rPr>
              <a:t>脳由来信号の科学的妥当性</a:t>
            </a:r>
            <a:endParaRPr lang="en-US">
              <a:solidFill>
                <a:schemeClr val="tx1"/>
              </a:solidFill>
            </a:endParaRPr>
          </a:p>
        </p:txBody>
      </p:sp>
      <p:sp>
        <p:nvSpPr>
          <p:cNvPr id="3" name="スライド番号プレースホルダー 2">
            <a:extLst>
              <a:ext uri="{FF2B5EF4-FFF2-40B4-BE49-F238E27FC236}">
                <a16:creationId xmlns:a16="http://schemas.microsoft.com/office/drawing/2014/main" id="{A1B623DF-49F0-9108-7535-7F89B6F3F2D8}"/>
              </a:ext>
            </a:extLst>
          </p:cNvPr>
          <p:cNvSpPr>
            <a:spLocks noGrp="1"/>
          </p:cNvSpPr>
          <p:nvPr>
            <p:ph type="sldNum" sz="quarter" idx="4"/>
          </p:nvPr>
        </p:nvSpPr>
        <p:spPr/>
        <p:txBody>
          <a:bodyPr/>
          <a:lstStyle/>
          <a:p>
            <a:fld id="{652AE7A0-B274-4AD2-A86F-1F9EDE300C1C}" type="slidenum">
              <a:rPr lang="ja-JP" altLang="en-US" smtClean="0"/>
              <a:pPr/>
              <a:t>11</a:t>
            </a:fld>
            <a:endParaRPr lang="ja-JP" altLang="en-US"/>
          </a:p>
        </p:txBody>
      </p:sp>
      <p:sp>
        <p:nvSpPr>
          <p:cNvPr id="6" name="正方形/長方形 5">
            <a:extLst>
              <a:ext uri="{FF2B5EF4-FFF2-40B4-BE49-F238E27FC236}">
                <a16:creationId xmlns:a16="http://schemas.microsoft.com/office/drawing/2014/main" id="{9155608E-1C7D-A262-269B-D5E7FD880BAA}"/>
              </a:ext>
            </a:extLst>
          </p:cNvPr>
          <p:cNvSpPr/>
          <p:nvPr/>
        </p:nvSpPr>
        <p:spPr>
          <a:xfrm>
            <a:off x="363823" y="1140483"/>
            <a:ext cx="728602" cy="1145516"/>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a:p>
        </p:txBody>
      </p:sp>
      <p:sp>
        <p:nvSpPr>
          <p:cNvPr id="7" name="正方形/長方形 6">
            <a:extLst>
              <a:ext uri="{FF2B5EF4-FFF2-40B4-BE49-F238E27FC236}">
                <a16:creationId xmlns:a16="http://schemas.microsoft.com/office/drawing/2014/main" id="{99D080FA-2A3C-586F-C4A6-454D8F847C13}"/>
              </a:ext>
            </a:extLst>
          </p:cNvPr>
          <p:cNvSpPr/>
          <p:nvPr/>
        </p:nvSpPr>
        <p:spPr>
          <a:xfrm>
            <a:off x="1229989" y="1053249"/>
            <a:ext cx="8312188" cy="123275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a:solidFill>
                  <a:schemeClr val="accent1"/>
                </a:solidFill>
              </a:rPr>
              <a:t>取得予定の脳由来信号について、いずれかに「○」を入れてください。</a:t>
            </a:r>
            <a:endParaRPr lang="en-US" altLang="ja-JP">
              <a:solidFill>
                <a:schemeClr val="accent1"/>
              </a:solidFill>
            </a:endParaRPr>
          </a:p>
          <a:p>
            <a:r>
              <a:rPr lang="en-US" altLang="ja-JP" sz="1400">
                <a:solidFill>
                  <a:schemeClr val="accent1"/>
                </a:solidFill>
              </a:rPr>
              <a:t>※</a:t>
            </a:r>
            <a:r>
              <a:rPr lang="ja-JP" altLang="en-US" sz="1400">
                <a:solidFill>
                  <a:schemeClr val="accent1"/>
                </a:solidFill>
              </a:rPr>
              <a:t>詳細はルールブック</a:t>
            </a:r>
            <a:r>
              <a:rPr lang="en-US" altLang="ja-JP" sz="1400">
                <a:solidFill>
                  <a:schemeClr val="accent1"/>
                </a:solidFill>
              </a:rPr>
              <a:t>P5</a:t>
            </a:r>
            <a:r>
              <a:rPr lang="ja-JP" altLang="en-US" sz="1400">
                <a:solidFill>
                  <a:schemeClr val="accent1"/>
                </a:solidFill>
              </a:rPr>
              <a:t>を参照ください</a:t>
            </a:r>
            <a:endParaRPr lang="en-US" altLang="ja-JP" sz="1400">
              <a:solidFill>
                <a:schemeClr val="accent1"/>
              </a:solidFill>
            </a:endParaRPr>
          </a:p>
        </p:txBody>
      </p:sp>
      <p:sp>
        <p:nvSpPr>
          <p:cNvPr id="9" name="正方形/長方形 8">
            <a:extLst>
              <a:ext uri="{FF2B5EF4-FFF2-40B4-BE49-F238E27FC236}">
                <a16:creationId xmlns:a16="http://schemas.microsoft.com/office/drawing/2014/main" id="{D6F723A2-A67C-6032-910E-5CB38FB31154}"/>
              </a:ext>
            </a:extLst>
          </p:cNvPr>
          <p:cNvSpPr/>
          <p:nvPr/>
        </p:nvSpPr>
        <p:spPr>
          <a:xfrm>
            <a:off x="363823" y="1140483"/>
            <a:ext cx="4499490" cy="418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solidFill>
                <a:schemeClr val="tx1"/>
              </a:solidFill>
            </a:endParaRPr>
          </a:p>
        </p:txBody>
      </p:sp>
      <p:sp>
        <p:nvSpPr>
          <p:cNvPr id="13" name="正方形/長方形 12">
            <a:extLst>
              <a:ext uri="{FF2B5EF4-FFF2-40B4-BE49-F238E27FC236}">
                <a16:creationId xmlns:a16="http://schemas.microsoft.com/office/drawing/2014/main" id="{6E9EB11C-6151-E4A7-FB70-AB8BF11F3349}"/>
              </a:ext>
            </a:extLst>
          </p:cNvPr>
          <p:cNvSpPr/>
          <p:nvPr/>
        </p:nvSpPr>
        <p:spPr>
          <a:xfrm>
            <a:off x="363823" y="2348917"/>
            <a:ext cx="728602" cy="4143960"/>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ja-JP">
              <a:effectLst/>
            </a:endParaRPr>
          </a:p>
        </p:txBody>
      </p:sp>
      <p:sp>
        <p:nvSpPr>
          <p:cNvPr id="14" name="正方形/長方形 13">
            <a:extLst>
              <a:ext uri="{FF2B5EF4-FFF2-40B4-BE49-F238E27FC236}">
                <a16:creationId xmlns:a16="http://schemas.microsoft.com/office/drawing/2014/main" id="{1F1E1F93-82CF-CFCF-FD21-D4FB2A4B94C7}"/>
              </a:ext>
            </a:extLst>
          </p:cNvPr>
          <p:cNvSpPr/>
          <p:nvPr/>
        </p:nvSpPr>
        <p:spPr>
          <a:xfrm>
            <a:off x="1229989" y="2348917"/>
            <a:ext cx="8312188" cy="414396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fontAlgn="base"/>
            <a:r>
              <a:rPr lang="ja-JP" altLang="en-US" dirty="0">
                <a:solidFill>
                  <a:schemeClr val="accent1"/>
                </a:solidFill>
              </a:rPr>
              <a:t>・取得予定の生体信号が脳由来信号であることを明確に示し、取得・処理・解析の各工程が科学的根拠に基づいて実施されていること、さらに外来ノイズや他生体信号成分と区別して脳由来成分を分離・抽出できることを説明してください</a:t>
            </a:r>
            <a:br>
              <a:rPr lang="ja-JP" altLang="en-US" dirty="0">
                <a:solidFill>
                  <a:schemeClr val="accent1"/>
                </a:solidFill>
              </a:rPr>
            </a:br>
            <a:r>
              <a:rPr lang="ja-JP" altLang="en-US" dirty="0">
                <a:solidFill>
                  <a:schemeClr val="accent1"/>
                </a:solidFill>
              </a:rPr>
              <a:t>・最終的なソリューションにおいて活用予定の信号が、脳情報（</a:t>
            </a:r>
            <a:r>
              <a:rPr lang="en-US" altLang="ja-JP" dirty="0">
                <a:solidFill>
                  <a:schemeClr val="accent1"/>
                </a:solidFill>
              </a:rPr>
              <a:t>MRI/fMRI</a:t>
            </a:r>
            <a:r>
              <a:rPr lang="ja-JP" altLang="en-US" dirty="0">
                <a:solidFill>
                  <a:schemeClr val="accent1"/>
                </a:solidFill>
              </a:rPr>
              <a:t>、</a:t>
            </a:r>
            <a:r>
              <a:rPr lang="en-US" altLang="ja-JP" dirty="0">
                <a:solidFill>
                  <a:schemeClr val="accent1"/>
                </a:solidFill>
              </a:rPr>
              <a:t>EEG</a:t>
            </a:r>
            <a:r>
              <a:rPr lang="ja-JP" altLang="en-US" dirty="0">
                <a:solidFill>
                  <a:schemeClr val="accent1"/>
                </a:solidFill>
              </a:rPr>
              <a:t>、</a:t>
            </a:r>
            <a:r>
              <a:rPr lang="en-US" altLang="ja-JP" dirty="0">
                <a:solidFill>
                  <a:schemeClr val="accent1"/>
                </a:solidFill>
              </a:rPr>
              <a:t>NIRS</a:t>
            </a:r>
            <a:r>
              <a:rPr lang="ja-JP" altLang="en-US" dirty="0">
                <a:solidFill>
                  <a:schemeClr val="accent1"/>
                </a:solidFill>
              </a:rPr>
              <a:t>、</a:t>
            </a:r>
            <a:r>
              <a:rPr lang="en-US" altLang="ja-JP" dirty="0">
                <a:solidFill>
                  <a:schemeClr val="accent1"/>
                </a:solidFill>
              </a:rPr>
              <a:t>MEG</a:t>
            </a:r>
            <a:r>
              <a:rPr lang="ja-JP" altLang="en-US" dirty="0">
                <a:solidFill>
                  <a:schemeClr val="accent1"/>
                </a:solidFill>
              </a:rPr>
              <a:t>）である等のチャレンジングな取り組みであることを説明してください（該当する場合）</a:t>
            </a:r>
            <a:endParaRPr lang="en-US" altLang="ja-JP" strike="sngStrike" dirty="0">
              <a:solidFill>
                <a:schemeClr val="accent1"/>
              </a:solidFill>
            </a:endParaRPr>
          </a:p>
          <a:p>
            <a:pPr fontAlgn="base"/>
            <a:endParaRPr lang="en-US" altLang="ja-JP" strike="sngStrike" dirty="0">
              <a:solidFill>
                <a:schemeClr val="accent1"/>
              </a:solidFill>
              <a:highlight>
                <a:srgbClr val="FF0000"/>
              </a:highlight>
            </a:endParaRPr>
          </a:p>
        </p:txBody>
      </p:sp>
      <p:grpSp>
        <p:nvGrpSpPr>
          <p:cNvPr id="20" name="グループ化 19">
            <a:extLst>
              <a:ext uri="{FF2B5EF4-FFF2-40B4-BE49-F238E27FC236}">
                <a16:creationId xmlns:a16="http://schemas.microsoft.com/office/drawing/2014/main" id="{3CD731A9-D0E5-CD6C-5CBE-540D1D8B745D}"/>
              </a:ext>
            </a:extLst>
          </p:cNvPr>
          <p:cNvGrpSpPr/>
          <p:nvPr/>
        </p:nvGrpSpPr>
        <p:grpSpPr>
          <a:xfrm>
            <a:off x="1388460" y="1646014"/>
            <a:ext cx="2597002" cy="581921"/>
            <a:chOff x="388417" y="1413381"/>
            <a:chExt cx="2840304" cy="617720"/>
          </a:xfrm>
        </p:grpSpPr>
        <p:sp>
          <p:nvSpPr>
            <p:cNvPr id="10" name="正方形/長方形 9">
              <a:extLst>
                <a:ext uri="{FF2B5EF4-FFF2-40B4-BE49-F238E27FC236}">
                  <a16:creationId xmlns:a16="http://schemas.microsoft.com/office/drawing/2014/main" id="{3490AD03-7760-B79F-AAF2-94F5D6A215D3}"/>
                </a:ext>
              </a:extLst>
            </p:cNvPr>
            <p:cNvSpPr/>
            <p:nvPr/>
          </p:nvSpPr>
          <p:spPr>
            <a:xfrm>
              <a:off x="388417" y="1413381"/>
              <a:ext cx="2217217" cy="617720"/>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t>頭部から</a:t>
              </a:r>
              <a:r>
                <a:rPr lang="ja-JP" altLang="en-US">
                  <a:solidFill>
                    <a:schemeClr val="bg1"/>
                  </a:solidFill>
                </a:rPr>
                <a:t>とれる脳情報</a:t>
              </a:r>
              <a:endParaRPr lang="en-US">
                <a:solidFill>
                  <a:schemeClr val="bg1"/>
                </a:solidFill>
              </a:endParaRPr>
            </a:p>
          </p:txBody>
        </p:sp>
        <p:sp>
          <p:nvSpPr>
            <p:cNvPr id="11" name="正方形/長方形 10">
              <a:extLst>
                <a:ext uri="{FF2B5EF4-FFF2-40B4-BE49-F238E27FC236}">
                  <a16:creationId xmlns:a16="http://schemas.microsoft.com/office/drawing/2014/main" id="{65AE63B0-0B73-2365-4600-22355122DF7B}"/>
                </a:ext>
              </a:extLst>
            </p:cNvPr>
            <p:cNvSpPr/>
            <p:nvPr/>
          </p:nvSpPr>
          <p:spPr>
            <a:xfrm>
              <a:off x="2605634" y="1413381"/>
              <a:ext cx="623087" cy="61772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grpSp>
      <p:grpSp>
        <p:nvGrpSpPr>
          <p:cNvPr id="19" name="グループ化 18">
            <a:extLst>
              <a:ext uri="{FF2B5EF4-FFF2-40B4-BE49-F238E27FC236}">
                <a16:creationId xmlns:a16="http://schemas.microsoft.com/office/drawing/2014/main" id="{CFB7A964-1AB1-1D0D-4B80-0F7B154D8D8E}"/>
              </a:ext>
            </a:extLst>
          </p:cNvPr>
          <p:cNvGrpSpPr/>
          <p:nvPr/>
        </p:nvGrpSpPr>
        <p:grpSpPr>
          <a:xfrm>
            <a:off x="4133709" y="1646014"/>
            <a:ext cx="2597002" cy="581921"/>
            <a:chOff x="3515248" y="1413381"/>
            <a:chExt cx="2840304" cy="617720"/>
          </a:xfrm>
        </p:grpSpPr>
        <p:sp>
          <p:nvSpPr>
            <p:cNvPr id="12" name="正方形/長方形 11">
              <a:extLst>
                <a:ext uri="{FF2B5EF4-FFF2-40B4-BE49-F238E27FC236}">
                  <a16:creationId xmlns:a16="http://schemas.microsoft.com/office/drawing/2014/main" id="{E98EF00C-FC79-0A44-21A4-AF1540D656E2}"/>
                </a:ext>
              </a:extLst>
            </p:cNvPr>
            <p:cNvSpPr/>
            <p:nvPr/>
          </p:nvSpPr>
          <p:spPr>
            <a:xfrm>
              <a:off x="3515248" y="1413381"/>
              <a:ext cx="2217217" cy="617720"/>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t>頭部から</a:t>
              </a:r>
              <a:r>
                <a:rPr lang="ja-JP" altLang="en-US">
                  <a:solidFill>
                    <a:schemeClr val="bg1"/>
                  </a:solidFill>
                </a:rPr>
                <a:t>とれる脳由来情報</a:t>
              </a:r>
              <a:endParaRPr lang="en-US">
                <a:solidFill>
                  <a:schemeClr val="bg1"/>
                </a:solidFill>
              </a:endParaRPr>
            </a:p>
          </p:txBody>
        </p:sp>
        <p:sp>
          <p:nvSpPr>
            <p:cNvPr id="15" name="正方形/長方形 14">
              <a:extLst>
                <a:ext uri="{FF2B5EF4-FFF2-40B4-BE49-F238E27FC236}">
                  <a16:creationId xmlns:a16="http://schemas.microsoft.com/office/drawing/2014/main" id="{7827C527-1896-BCEF-7B1C-61557B5DE8C7}"/>
                </a:ext>
              </a:extLst>
            </p:cNvPr>
            <p:cNvSpPr/>
            <p:nvPr/>
          </p:nvSpPr>
          <p:spPr>
            <a:xfrm>
              <a:off x="5732465" y="1413381"/>
              <a:ext cx="623087" cy="61772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grpSp>
      <p:grpSp>
        <p:nvGrpSpPr>
          <p:cNvPr id="18" name="グループ化 17">
            <a:extLst>
              <a:ext uri="{FF2B5EF4-FFF2-40B4-BE49-F238E27FC236}">
                <a16:creationId xmlns:a16="http://schemas.microsoft.com/office/drawing/2014/main" id="{2A400779-7267-88F2-69D5-DF552F9DE8F4}"/>
              </a:ext>
            </a:extLst>
          </p:cNvPr>
          <p:cNvGrpSpPr/>
          <p:nvPr/>
        </p:nvGrpSpPr>
        <p:grpSpPr>
          <a:xfrm>
            <a:off x="6878958" y="1646014"/>
            <a:ext cx="2597002" cy="581921"/>
            <a:chOff x="6619284" y="1413381"/>
            <a:chExt cx="2840304" cy="617720"/>
          </a:xfrm>
        </p:grpSpPr>
        <p:sp>
          <p:nvSpPr>
            <p:cNvPr id="16" name="正方形/長方形 15">
              <a:extLst>
                <a:ext uri="{FF2B5EF4-FFF2-40B4-BE49-F238E27FC236}">
                  <a16:creationId xmlns:a16="http://schemas.microsoft.com/office/drawing/2014/main" id="{865BD968-8BDC-D3F5-44DB-267DDE396B62}"/>
                </a:ext>
              </a:extLst>
            </p:cNvPr>
            <p:cNvSpPr/>
            <p:nvPr/>
          </p:nvSpPr>
          <p:spPr>
            <a:xfrm>
              <a:off x="6619284" y="1413381"/>
              <a:ext cx="2217217" cy="617720"/>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t>頭部以外から</a:t>
              </a:r>
              <a:r>
                <a:rPr lang="ja-JP" altLang="en-US">
                  <a:solidFill>
                    <a:schemeClr val="bg1"/>
                  </a:solidFill>
                </a:rPr>
                <a:t>とれる生体情報</a:t>
              </a:r>
              <a:endParaRPr lang="en-US">
                <a:solidFill>
                  <a:schemeClr val="bg1"/>
                </a:solidFill>
              </a:endParaRPr>
            </a:p>
          </p:txBody>
        </p:sp>
        <p:sp>
          <p:nvSpPr>
            <p:cNvPr id="17" name="正方形/長方形 16">
              <a:extLst>
                <a:ext uri="{FF2B5EF4-FFF2-40B4-BE49-F238E27FC236}">
                  <a16:creationId xmlns:a16="http://schemas.microsoft.com/office/drawing/2014/main" id="{B8A02B38-938B-6978-7B4F-97AE2C6746AD}"/>
                </a:ext>
              </a:extLst>
            </p:cNvPr>
            <p:cNvSpPr/>
            <p:nvPr/>
          </p:nvSpPr>
          <p:spPr>
            <a:xfrm>
              <a:off x="8836501" y="1413381"/>
              <a:ext cx="623087" cy="61772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grpSp>
      <p:sp>
        <p:nvSpPr>
          <p:cNvPr id="21" name="テキスト ボックス 20">
            <a:extLst>
              <a:ext uri="{FF2B5EF4-FFF2-40B4-BE49-F238E27FC236}">
                <a16:creationId xmlns:a16="http://schemas.microsoft.com/office/drawing/2014/main" id="{01E914FD-B8AC-9E75-4E59-809FA42C1758}"/>
              </a:ext>
            </a:extLst>
          </p:cNvPr>
          <p:cNvSpPr txBox="1"/>
          <p:nvPr/>
        </p:nvSpPr>
        <p:spPr>
          <a:xfrm>
            <a:off x="492260" y="2348917"/>
            <a:ext cx="461665" cy="4143960"/>
          </a:xfrm>
          <a:prstGeom prst="rect">
            <a:avLst/>
          </a:prstGeom>
          <a:noFill/>
        </p:spPr>
        <p:txBody>
          <a:bodyPr vert="eaVert" wrap="square" rtlCol="0">
            <a:spAutoFit/>
          </a:bodyPr>
          <a:lstStyle/>
          <a:p>
            <a:pPr algn="ctr"/>
            <a:r>
              <a:rPr lang="ja-JP" altLang="en-US">
                <a:solidFill>
                  <a:schemeClr val="bg1"/>
                </a:solidFill>
              </a:rPr>
              <a:t>脳由来信号であることの説明</a:t>
            </a:r>
          </a:p>
        </p:txBody>
      </p:sp>
      <p:sp>
        <p:nvSpPr>
          <p:cNvPr id="22" name="テキスト ボックス 21">
            <a:extLst>
              <a:ext uri="{FF2B5EF4-FFF2-40B4-BE49-F238E27FC236}">
                <a16:creationId xmlns:a16="http://schemas.microsoft.com/office/drawing/2014/main" id="{FA257F3B-D288-3104-DD48-50A4274555AA}"/>
              </a:ext>
            </a:extLst>
          </p:cNvPr>
          <p:cNvSpPr txBox="1"/>
          <p:nvPr/>
        </p:nvSpPr>
        <p:spPr>
          <a:xfrm>
            <a:off x="8991278" y="-1"/>
            <a:ext cx="914721" cy="215444"/>
          </a:xfrm>
          <a:prstGeom prst="rect">
            <a:avLst/>
          </a:prstGeom>
          <a:solidFill>
            <a:schemeClr val="tx1"/>
          </a:solidFill>
          <a:ln>
            <a:noFill/>
          </a:ln>
        </p:spPr>
        <p:txBody>
          <a:bodyPr wrap="square" rtlCol="0">
            <a:spAutoFit/>
          </a:bodyPr>
          <a:lstStyle/>
          <a:p>
            <a:pPr algn="ctr"/>
            <a:r>
              <a:rPr kumimoji="1" lang="ja-JP" altLang="en-US" sz="800">
                <a:solidFill>
                  <a:schemeClr val="bg1"/>
                </a:solidFill>
                <a:latin typeface="メイリオ" panose="020B0604030504040204" pitchFamily="50" charset="-128"/>
                <a:ea typeface="メイリオ" panose="020B0604030504040204" pitchFamily="50" charset="-128"/>
              </a:rPr>
              <a:t>予選審査用資料</a:t>
            </a:r>
          </a:p>
        </p:txBody>
      </p:sp>
      <p:sp>
        <p:nvSpPr>
          <p:cNvPr id="5" name="テキスト ボックス 4">
            <a:extLst>
              <a:ext uri="{FF2B5EF4-FFF2-40B4-BE49-F238E27FC236}">
                <a16:creationId xmlns:a16="http://schemas.microsoft.com/office/drawing/2014/main" id="{1E03FBAB-F0E4-94A2-960D-E4B5F9782BBB}"/>
              </a:ext>
            </a:extLst>
          </p:cNvPr>
          <p:cNvSpPr txBox="1"/>
          <p:nvPr/>
        </p:nvSpPr>
        <p:spPr>
          <a:xfrm>
            <a:off x="76762" y="1053249"/>
            <a:ext cx="1015663" cy="1295667"/>
          </a:xfrm>
          <a:prstGeom prst="rect">
            <a:avLst/>
          </a:prstGeom>
          <a:noFill/>
        </p:spPr>
        <p:txBody>
          <a:bodyPr vert="eaVert" wrap="square" rtlCol="0">
            <a:spAutoFit/>
          </a:bodyPr>
          <a:lstStyle/>
          <a:p>
            <a:pPr algn="ctr"/>
            <a:r>
              <a:rPr lang="ja-JP" altLang="en-US" dirty="0">
                <a:solidFill>
                  <a:schemeClr val="bg1"/>
                </a:solidFill>
              </a:rPr>
              <a:t>脳由来信</a:t>
            </a:r>
            <a:endParaRPr lang="en-US" altLang="ja-JP" dirty="0">
              <a:solidFill>
                <a:schemeClr val="bg1"/>
              </a:solidFill>
            </a:endParaRPr>
          </a:p>
          <a:p>
            <a:pPr algn="ctr"/>
            <a:r>
              <a:rPr lang="ja-JP" altLang="en-US" dirty="0">
                <a:solidFill>
                  <a:schemeClr val="bg1"/>
                </a:solidFill>
              </a:rPr>
              <a:t>号の種類</a:t>
            </a:r>
          </a:p>
        </p:txBody>
      </p:sp>
    </p:spTree>
    <p:extLst>
      <p:ext uri="{BB962C8B-B14F-4D97-AF65-F5344CB8AC3E}">
        <p14:creationId xmlns:p14="http://schemas.microsoft.com/office/powerpoint/2010/main" val="3723699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132C0-56C2-4488-28F4-DC54E7C1282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717C05E-3418-CBD9-A8E6-78315B7A2C48}"/>
              </a:ext>
            </a:extLst>
          </p:cNvPr>
          <p:cNvSpPr>
            <a:spLocks noGrp="1"/>
          </p:cNvSpPr>
          <p:nvPr>
            <p:ph type="title"/>
          </p:nvPr>
        </p:nvSpPr>
        <p:spPr/>
        <p:txBody>
          <a:bodyPr vert="horz" lIns="91440" tIns="45720" rIns="91440" bIns="45720" rtlCol="0" anchor="ctr">
            <a:normAutofit/>
          </a:bodyPr>
          <a:lstStyle/>
          <a:p>
            <a:r>
              <a:rPr lang="ja-JP" altLang="en-US">
                <a:solidFill>
                  <a:schemeClr val="tx1"/>
                </a:solidFill>
              </a:rPr>
              <a:t>研究開発計画の信頼性</a:t>
            </a:r>
            <a:endParaRPr lang="en-US">
              <a:solidFill>
                <a:schemeClr val="tx1"/>
              </a:solidFill>
            </a:endParaRPr>
          </a:p>
        </p:txBody>
      </p:sp>
      <p:sp>
        <p:nvSpPr>
          <p:cNvPr id="3" name="スライド番号プレースホルダー 2">
            <a:extLst>
              <a:ext uri="{FF2B5EF4-FFF2-40B4-BE49-F238E27FC236}">
                <a16:creationId xmlns:a16="http://schemas.microsoft.com/office/drawing/2014/main" id="{64752B16-15F6-F95A-27A1-2149A8D8C50E}"/>
              </a:ext>
            </a:extLst>
          </p:cNvPr>
          <p:cNvSpPr>
            <a:spLocks noGrp="1"/>
          </p:cNvSpPr>
          <p:nvPr>
            <p:ph type="sldNum" sz="quarter" idx="4"/>
          </p:nvPr>
        </p:nvSpPr>
        <p:spPr/>
        <p:txBody>
          <a:bodyPr/>
          <a:lstStyle/>
          <a:p>
            <a:fld id="{652AE7A0-B274-4AD2-A86F-1F9EDE300C1C}" type="slidenum">
              <a:rPr lang="ja-JP" altLang="en-US" smtClean="0"/>
              <a:pPr/>
              <a:t>12</a:t>
            </a:fld>
            <a:endParaRPr lang="ja-JP" altLang="en-US"/>
          </a:p>
        </p:txBody>
      </p:sp>
      <p:sp>
        <p:nvSpPr>
          <p:cNvPr id="6" name="正方形/長方形 5">
            <a:extLst>
              <a:ext uri="{FF2B5EF4-FFF2-40B4-BE49-F238E27FC236}">
                <a16:creationId xmlns:a16="http://schemas.microsoft.com/office/drawing/2014/main" id="{439D3A0B-7B51-D133-2C95-33B499768D4E}"/>
              </a:ext>
            </a:extLst>
          </p:cNvPr>
          <p:cNvSpPr/>
          <p:nvPr/>
        </p:nvSpPr>
        <p:spPr>
          <a:xfrm>
            <a:off x="363823" y="1140482"/>
            <a:ext cx="728602" cy="3213403"/>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a:p>
        </p:txBody>
      </p:sp>
      <p:sp>
        <p:nvSpPr>
          <p:cNvPr id="7" name="正方形/長方形 6">
            <a:extLst>
              <a:ext uri="{FF2B5EF4-FFF2-40B4-BE49-F238E27FC236}">
                <a16:creationId xmlns:a16="http://schemas.microsoft.com/office/drawing/2014/main" id="{7610CEDD-2C38-442B-42C7-F463749B2F34}"/>
              </a:ext>
            </a:extLst>
          </p:cNvPr>
          <p:cNvSpPr/>
          <p:nvPr/>
        </p:nvSpPr>
        <p:spPr>
          <a:xfrm>
            <a:off x="1229989" y="1140482"/>
            <a:ext cx="8312188" cy="3213403"/>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dirty="0">
                <a:solidFill>
                  <a:schemeClr val="accent1"/>
                </a:solidFill>
              </a:rPr>
              <a:t>本事業で提案する開発計画が、技術シーズの事業化及びその促進に寄与するものであることを説明してください。</a:t>
            </a:r>
            <a:endParaRPr lang="en-US" altLang="ja-JP" strike="sngStrike" dirty="0">
              <a:solidFill>
                <a:schemeClr val="accent1"/>
              </a:solidFill>
              <a:highlight>
                <a:srgbClr val="FF0000"/>
              </a:highlight>
            </a:endParaRPr>
          </a:p>
        </p:txBody>
      </p:sp>
      <p:sp>
        <p:nvSpPr>
          <p:cNvPr id="9" name="正方形/長方形 8">
            <a:extLst>
              <a:ext uri="{FF2B5EF4-FFF2-40B4-BE49-F238E27FC236}">
                <a16:creationId xmlns:a16="http://schemas.microsoft.com/office/drawing/2014/main" id="{03EE3FDB-37F2-70E8-5A43-CBE907C5C093}"/>
              </a:ext>
            </a:extLst>
          </p:cNvPr>
          <p:cNvSpPr/>
          <p:nvPr/>
        </p:nvSpPr>
        <p:spPr>
          <a:xfrm>
            <a:off x="363823" y="1140483"/>
            <a:ext cx="4499490" cy="418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solidFill>
                <a:schemeClr val="tx1"/>
              </a:solidFill>
            </a:endParaRPr>
          </a:p>
        </p:txBody>
      </p:sp>
      <p:sp>
        <p:nvSpPr>
          <p:cNvPr id="13" name="正方形/長方形 12">
            <a:extLst>
              <a:ext uri="{FF2B5EF4-FFF2-40B4-BE49-F238E27FC236}">
                <a16:creationId xmlns:a16="http://schemas.microsoft.com/office/drawing/2014/main" id="{7FE18945-FD96-8CFD-44B9-452FE4E95A77}"/>
              </a:ext>
            </a:extLst>
          </p:cNvPr>
          <p:cNvSpPr/>
          <p:nvPr/>
        </p:nvSpPr>
        <p:spPr>
          <a:xfrm>
            <a:off x="363823" y="4496499"/>
            <a:ext cx="728602" cy="1996377"/>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ja-JP">
              <a:effectLst/>
            </a:endParaRPr>
          </a:p>
        </p:txBody>
      </p:sp>
      <p:sp>
        <p:nvSpPr>
          <p:cNvPr id="14" name="正方形/長方形 13">
            <a:extLst>
              <a:ext uri="{FF2B5EF4-FFF2-40B4-BE49-F238E27FC236}">
                <a16:creationId xmlns:a16="http://schemas.microsoft.com/office/drawing/2014/main" id="{E869EBE7-CE8A-BA8A-4184-1F2E7C234C81}"/>
              </a:ext>
            </a:extLst>
          </p:cNvPr>
          <p:cNvSpPr/>
          <p:nvPr/>
        </p:nvSpPr>
        <p:spPr>
          <a:xfrm>
            <a:off x="1229989" y="4496499"/>
            <a:ext cx="8312188" cy="1996377"/>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fontAlgn="base"/>
            <a:r>
              <a:rPr lang="ja-JP" altLang="en-US">
                <a:solidFill>
                  <a:schemeClr val="accent1"/>
                </a:solidFill>
              </a:rPr>
              <a:t>アウトカムを定量的に評価する方法について</a:t>
            </a:r>
            <a:r>
              <a:rPr lang="ja-JP" altLang="ja-JP">
                <a:solidFill>
                  <a:schemeClr val="accent1"/>
                </a:solidFill>
              </a:rPr>
              <a:t>説明してください。</a:t>
            </a:r>
            <a:endParaRPr lang="en-US" altLang="ja-JP" strike="sngStrike">
              <a:solidFill>
                <a:schemeClr val="accent1"/>
              </a:solidFill>
              <a:highlight>
                <a:srgbClr val="FF0000"/>
              </a:highlight>
            </a:endParaRPr>
          </a:p>
        </p:txBody>
      </p:sp>
      <p:sp>
        <p:nvSpPr>
          <p:cNvPr id="8" name="テキスト ボックス 7">
            <a:extLst>
              <a:ext uri="{FF2B5EF4-FFF2-40B4-BE49-F238E27FC236}">
                <a16:creationId xmlns:a16="http://schemas.microsoft.com/office/drawing/2014/main" id="{D50A5751-5101-A049-0C25-4981A1E462C2}"/>
              </a:ext>
            </a:extLst>
          </p:cNvPr>
          <p:cNvSpPr txBox="1"/>
          <p:nvPr/>
        </p:nvSpPr>
        <p:spPr>
          <a:xfrm>
            <a:off x="461818" y="1133409"/>
            <a:ext cx="461665" cy="3213402"/>
          </a:xfrm>
          <a:prstGeom prst="rect">
            <a:avLst/>
          </a:prstGeom>
          <a:noFill/>
        </p:spPr>
        <p:txBody>
          <a:bodyPr vert="eaVert" wrap="square" rtlCol="0">
            <a:spAutoFit/>
          </a:bodyPr>
          <a:lstStyle/>
          <a:p>
            <a:pPr algn="ctr"/>
            <a:r>
              <a:rPr lang="zh-TW" altLang="en-US">
                <a:solidFill>
                  <a:schemeClr val="bg1"/>
                </a:solidFill>
              </a:rPr>
              <a:t>研究開発計画</a:t>
            </a:r>
          </a:p>
        </p:txBody>
      </p:sp>
      <p:sp>
        <p:nvSpPr>
          <p:cNvPr id="10" name="テキスト ボックス 9">
            <a:extLst>
              <a:ext uri="{FF2B5EF4-FFF2-40B4-BE49-F238E27FC236}">
                <a16:creationId xmlns:a16="http://schemas.microsoft.com/office/drawing/2014/main" id="{AB8CD7D4-7A5B-AABC-425A-F865495480E9}"/>
              </a:ext>
            </a:extLst>
          </p:cNvPr>
          <p:cNvSpPr txBox="1"/>
          <p:nvPr/>
        </p:nvSpPr>
        <p:spPr>
          <a:xfrm>
            <a:off x="323318" y="4506723"/>
            <a:ext cx="738664" cy="1996378"/>
          </a:xfrm>
          <a:prstGeom prst="rect">
            <a:avLst/>
          </a:prstGeom>
          <a:noFill/>
        </p:spPr>
        <p:txBody>
          <a:bodyPr vert="eaVert" wrap="square" rtlCol="0">
            <a:spAutoFit/>
          </a:bodyPr>
          <a:lstStyle/>
          <a:p>
            <a:pPr algn="ctr"/>
            <a:r>
              <a:rPr lang="ja-JP" altLang="en-US">
                <a:solidFill>
                  <a:schemeClr val="bg1"/>
                </a:solidFill>
              </a:rPr>
              <a:t>アウトカムの</a:t>
            </a:r>
            <a:endParaRPr lang="en-US" altLang="ja-JP">
              <a:solidFill>
                <a:schemeClr val="bg1"/>
              </a:solidFill>
            </a:endParaRPr>
          </a:p>
          <a:p>
            <a:pPr algn="ctr"/>
            <a:r>
              <a:rPr lang="ja-JP" altLang="en-US">
                <a:solidFill>
                  <a:schemeClr val="bg1"/>
                </a:solidFill>
              </a:rPr>
              <a:t>定量性</a:t>
            </a:r>
          </a:p>
        </p:txBody>
      </p:sp>
      <p:sp>
        <p:nvSpPr>
          <p:cNvPr id="11" name="テキスト ボックス 10">
            <a:extLst>
              <a:ext uri="{FF2B5EF4-FFF2-40B4-BE49-F238E27FC236}">
                <a16:creationId xmlns:a16="http://schemas.microsoft.com/office/drawing/2014/main" id="{45C3C199-6035-4EA8-28F1-1D51255D4A86}"/>
              </a:ext>
            </a:extLst>
          </p:cNvPr>
          <p:cNvSpPr txBox="1"/>
          <p:nvPr/>
        </p:nvSpPr>
        <p:spPr>
          <a:xfrm>
            <a:off x="8991278" y="-1"/>
            <a:ext cx="914721" cy="215444"/>
          </a:xfrm>
          <a:prstGeom prst="rect">
            <a:avLst/>
          </a:prstGeom>
          <a:solidFill>
            <a:schemeClr val="tx1"/>
          </a:solidFill>
          <a:ln>
            <a:noFill/>
          </a:ln>
        </p:spPr>
        <p:txBody>
          <a:bodyPr wrap="square" rtlCol="0">
            <a:spAutoFit/>
          </a:bodyPr>
          <a:lstStyle/>
          <a:p>
            <a:pPr algn="ctr"/>
            <a:r>
              <a:rPr kumimoji="1" lang="ja-JP" altLang="en-US" sz="800">
                <a:solidFill>
                  <a:schemeClr val="bg1"/>
                </a:solidFill>
                <a:latin typeface="メイリオ" panose="020B0604030504040204" pitchFamily="50" charset="-128"/>
                <a:ea typeface="メイリオ" panose="020B0604030504040204" pitchFamily="50" charset="-128"/>
              </a:rPr>
              <a:t>予選審査用資料</a:t>
            </a:r>
          </a:p>
        </p:txBody>
      </p:sp>
    </p:spTree>
    <p:extLst>
      <p:ext uri="{BB962C8B-B14F-4D97-AF65-F5344CB8AC3E}">
        <p14:creationId xmlns:p14="http://schemas.microsoft.com/office/powerpoint/2010/main" val="851404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307A3-1307-D15F-CFFC-28D7AE764F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B9E870-D578-83AE-3AEF-CFC9B48F0A05}"/>
              </a:ext>
            </a:extLst>
          </p:cNvPr>
          <p:cNvSpPr>
            <a:spLocks noGrp="1"/>
          </p:cNvSpPr>
          <p:nvPr>
            <p:ph type="ctrTitle"/>
          </p:nvPr>
        </p:nvSpPr>
        <p:spPr>
          <a:xfrm>
            <a:off x="381000" y="3055053"/>
            <a:ext cx="9144000" cy="747897"/>
          </a:xfrm>
        </p:spPr>
        <p:txBody>
          <a:bodyPr vert="horz" anchor="ctr">
            <a:normAutofit fontScale="90000"/>
          </a:bodyPr>
          <a:lstStyle/>
          <a:p>
            <a:r>
              <a:rPr lang="en-US" altLang="ja-JP" sz="5400" dirty="0">
                <a:solidFill>
                  <a:srgbClr val="37373A"/>
                </a:solidFill>
                <a:latin typeface="Yu Gothic UI" panose="020B0500000000000000" pitchFamily="50" charset="-128"/>
                <a:ea typeface="Yu Gothic UI" panose="020B0500000000000000" pitchFamily="50" charset="-128"/>
              </a:rPr>
              <a:t>Ⅲ.</a:t>
            </a:r>
            <a:r>
              <a:rPr lang="ja-JP" altLang="en-US" sz="5400" b="0" dirty="0">
                <a:solidFill>
                  <a:schemeClr val="tx1"/>
                </a:solidFill>
                <a:latin typeface="Yu Gothic UI" panose="020B0500000000000000" pitchFamily="50" charset="-128"/>
                <a:ea typeface="Yu Gothic UI" panose="020B0500000000000000" pitchFamily="50" charset="-128"/>
              </a:rPr>
              <a:t>本事業の</a:t>
            </a:r>
            <a:r>
              <a:rPr lang="zh-TW" altLang="en-US" sz="5400" b="0" dirty="0">
                <a:solidFill>
                  <a:schemeClr val="tx1"/>
                </a:solidFill>
                <a:latin typeface="Yu Gothic UI" panose="020B0500000000000000" pitchFamily="50" charset="-128"/>
                <a:ea typeface="Yu Gothic UI" panose="020B0500000000000000" pitchFamily="50" charset="-128"/>
              </a:rPr>
              <a:t>提案書</a:t>
            </a:r>
            <a:r>
              <a:rPr lang="en-US" altLang="ja-JP" sz="5400" b="0" dirty="0">
                <a:solidFill>
                  <a:srgbClr val="37373A"/>
                </a:solidFill>
                <a:latin typeface="Yu Gothic UI" panose="020B0500000000000000" pitchFamily="50" charset="-128"/>
                <a:ea typeface="Yu Gothic UI" panose="020B0500000000000000" pitchFamily="50" charset="-128"/>
              </a:rPr>
              <a:t> </a:t>
            </a:r>
            <a:br>
              <a:rPr lang="en-US" altLang="ja-JP" sz="5400" b="0" dirty="0">
                <a:solidFill>
                  <a:srgbClr val="37373A"/>
                </a:solidFill>
                <a:latin typeface="Yu Gothic UI" panose="020B0500000000000000" pitchFamily="50" charset="-128"/>
                <a:ea typeface="Yu Gothic UI" panose="020B0500000000000000" pitchFamily="50" charset="-128"/>
              </a:rPr>
            </a:br>
            <a:r>
              <a:rPr lang="ja-JP" altLang="en-US" sz="5400" b="0" dirty="0">
                <a:solidFill>
                  <a:srgbClr val="37373A"/>
                </a:solidFill>
                <a:latin typeface="Yu Gothic UI" panose="020B0500000000000000" pitchFamily="50" charset="-128"/>
                <a:ea typeface="Yu Gothic UI" panose="020B0500000000000000" pitchFamily="50" charset="-128"/>
              </a:rPr>
              <a:t>審査用補足資料</a:t>
            </a:r>
            <a:br>
              <a:rPr lang="en-US" altLang="ja-JP" sz="5400" b="0" dirty="0">
                <a:solidFill>
                  <a:srgbClr val="37373A"/>
                </a:solidFill>
                <a:latin typeface="Yu Gothic UI" panose="020B0500000000000000" pitchFamily="50" charset="-128"/>
                <a:ea typeface="Yu Gothic UI" panose="020B0500000000000000" pitchFamily="50" charset="-128"/>
              </a:rPr>
            </a:br>
            <a:r>
              <a:rPr lang="ja-JP" altLang="en-US" b="0" dirty="0">
                <a:solidFill>
                  <a:srgbClr val="37373A"/>
                </a:solidFill>
                <a:latin typeface="Yu Gothic UI" panose="020B0500000000000000" pitchFamily="50" charset="-128"/>
                <a:ea typeface="Yu Gothic UI" panose="020B0500000000000000" pitchFamily="50" charset="-128"/>
              </a:rPr>
              <a:t>非公開</a:t>
            </a:r>
            <a:endParaRPr lang="en-US" b="0" dirty="0">
              <a:solidFill>
                <a:srgbClr val="37373A"/>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136514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DD98D-24BE-29D5-0A1F-8FE58DC5010E}"/>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E2F4E270-BCF2-04A6-D6B8-909BC05498EB}"/>
              </a:ext>
            </a:extLst>
          </p:cNvPr>
          <p:cNvSpPr>
            <a:spLocks noGrp="1"/>
          </p:cNvSpPr>
          <p:nvPr>
            <p:ph type="title"/>
          </p:nvPr>
        </p:nvSpPr>
        <p:spPr/>
        <p:txBody>
          <a:bodyPr vert="horz">
            <a:normAutofit/>
          </a:bodyPr>
          <a:lstStyle/>
          <a:p>
            <a:r>
              <a:rPr kumimoji="1" lang="en-US" altLang="ja-JP">
                <a:solidFill>
                  <a:schemeClr val="tx1"/>
                </a:solidFill>
              </a:rPr>
              <a:t>1</a:t>
            </a:r>
            <a:r>
              <a:rPr kumimoji="1" lang="ja-JP" altLang="en-US">
                <a:solidFill>
                  <a:schemeClr val="tx1"/>
                </a:solidFill>
              </a:rPr>
              <a:t>．</a:t>
            </a:r>
            <a:r>
              <a:rPr lang="ja-JP" altLang="ja-JP">
                <a:solidFill>
                  <a:schemeClr val="tx1"/>
                </a:solidFill>
              </a:rPr>
              <a:t>課題・背景</a:t>
            </a:r>
            <a:endParaRPr kumimoji="1" lang="ja-JP" altLang="en-US">
              <a:solidFill>
                <a:schemeClr val="tx1"/>
              </a:solidFill>
            </a:endParaRPr>
          </a:p>
        </p:txBody>
      </p:sp>
      <p:sp>
        <p:nvSpPr>
          <p:cNvPr id="4" name="スライド番号プレースホルダー 3">
            <a:extLst>
              <a:ext uri="{FF2B5EF4-FFF2-40B4-BE49-F238E27FC236}">
                <a16:creationId xmlns:a16="http://schemas.microsoft.com/office/drawing/2014/main" id="{CBDE7B1B-31CE-9F27-7052-D8A6B1B4CCD9}"/>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14</a:t>
            </a:fld>
            <a:endParaRPr lang="ja-JP" altLang="en-US"/>
          </a:p>
        </p:txBody>
      </p:sp>
      <p:sp>
        <p:nvSpPr>
          <p:cNvPr id="6" name="テキスト ボックス 5">
            <a:extLst>
              <a:ext uri="{FF2B5EF4-FFF2-40B4-BE49-F238E27FC236}">
                <a16:creationId xmlns:a16="http://schemas.microsoft.com/office/drawing/2014/main" id="{94C3BE90-A0CC-C19F-682E-C89AB198EA9D}"/>
              </a:ext>
            </a:extLst>
          </p:cNvPr>
          <p:cNvSpPr txBox="1"/>
          <p:nvPr/>
        </p:nvSpPr>
        <p:spPr>
          <a:xfrm>
            <a:off x="363823" y="1140483"/>
            <a:ext cx="8989848" cy="938719"/>
          </a:xfrm>
          <a:prstGeom prst="rect">
            <a:avLst/>
          </a:prstGeom>
          <a:noFill/>
        </p:spPr>
        <p:txBody>
          <a:bodyPr wrap="square">
            <a:spAutoFit/>
          </a:bodyPr>
          <a:lstStyle/>
          <a:p>
            <a:r>
              <a:rPr lang="ja-JP" altLang="en-US" sz="1100" dirty="0">
                <a:solidFill>
                  <a:schemeClr val="accent1"/>
                </a:solidFill>
              </a:rPr>
              <a:t>本提案で取り上げる社会課題・ユースケース等について、わかりやすく整理して記載してください。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最大２スライド以内に収めてください。</a:t>
            </a:r>
            <a:endParaRPr lang="en-US" altLang="ja-JP" sz="1100" dirty="0">
              <a:solidFill>
                <a:schemeClr val="accent1"/>
              </a:solidFill>
            </a:endParaRPr>
          </a:p>
          <a:p>
            <a:endParaRPr lang="en-US" altLang="ja-JP" sz="1100" dirty="0">
              <a:solidFill>
                <a:schemeClr val="accent1"/>
              </a:solidFill>
            </a:endParaRPr>
          </a:p>
          <a:p>
            <a:endParaRPr lang="en-US" altLang="ja-JP" sz="1100" dirty="0">
              <a:solidFill>
                <a:schemeClr val="accent1"/>
              </a:solidFill>
            </a:endParaRPr>
          </a:p>
        </p:txBody>
      </p:sp>
      <p:sp>
        <p:nvSpPr>
          <p:cNvPr id="5" name="Rectangle 16">
            <a:extLst>
              <a:ext uri="{FF2B5EF4-FFF2-40B4-BE49-F238E27FC236}">
                <a16:creationId xmlns:a16="http://schemas.microsoft.com/office/drawing/2014/main" id="{AFF2B843-8FEB-E0FF-6B4F-EA128093A515}"/>
              </a:ext>
            </a:extLst>
          </p:cNvPr>
          <p:cNvSpPr/>
          <p:nvPr/>
        </p:nvSpPr>
        <p:spPr>
          <a:xfrm>
            <a:off x="206805" y="6492876"/>
            <a:ext cx="9251702" cy="365124"/>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defRPr/>
            </a:pPr>
            <a:r>
              <a:rPr lang="ja-JP" altLang="en-US" sz="1200">
                <a:solidFill>
                  <a:schemeClr val="tx1"/>
                </a:solidFill>
                <a:latin typeface="Trebuchet MS" panose="020B0603020202020204" pitchFamily="34" charset="0"/>
                <a:ea typeface="Meiryo UI" panose="020B0604030504040204" pitchFamily="50" charset="-128"/>
              </a:rPr>
              <a:t>対象審査項目： 懸賞広告との合致性、</a:t>
            </a:r>
            <a:r>
              <a:rPr lang="zh-TW" altLang="en-US" sz="1200">
                <a:solidFill>
                  <a:schemeClr val="tx1"/>
                </a:solidFill>
                <a:latin typeface="Trebuchet MS" panose="020B0603020202020204" pitchFamily="34" charset="0"/>
                <a:ea typeface="Meiryo UI" panose="020B0604030504040204" pitchFamily="50" charset="-128"/>
              </a:rPr>
              <a:t> 新市場創出効果</a:t>
            </a:r>
            <a:endParaRPr lang="en-US" altLang="ja-JP" sz="1200">
              <a:solidFill>
                <a:schemeClr val="tx1"/>
              </a:solidFill>
              <a:latin typeface="Trebuchet MS" panose="020B0603020202020204" pitchFamily="34" charset="0"/>
              <a:ea typeface="Meiryo UI" panose="020B0604030504040204" pitchFamily="50" charset="-128"/>
            </a:endParaRPr>
          </a:p>
        </p:txBody>
      </p:sp>
      <p:sp>
        <p:nvSpPr>
          <p:cNvPr id="7" name="テキスト ボックス 6">
            <a:extLst>
              <a:ext uri="{FF2B5EF4-FFF2-40B4-BE49-F238E27FC236}">
                <a16:creationId xmlns:a16="http://schemas.microsoft.com/office/drawing/2014/main" id="{634856C0-4E76-16C0-E4CD-D4A816CF5364}"/>
              </a:ext>
            </a:extLst>
          </p:cNvPr>
          <p:cNvSpPr txBox="1"/>
          <p:nvPr/>
        </p:nvSpPr>
        <p:spPr>
          <a:xfrm>
            <a:off x="8707030" y="-1"/>
            <a:ext cx="1198969" cy="215444"/>
          </a:xfrm>
          <a:prstGeom prst="rect">
            <a:avLst/>
          </a:prstGeom>
          <a:solidFill>
            <a:schemeClr val="tx1"/>
          </a:solidFill>
          <a:ln>
            <a:noFill/>
          </a:ln>
        </p:spPr>
        <p:txBody>
          <a:bodyPr wrap="square" rtlCol="0">
            <a:spAutoFit/>
          </a:bodyPr>
          <a:lstStyle/>
          <a:p>
            <a:pPr algn="ctr"/>
            <a:r>
              <a:rPr lang="ja-JP" altLang="en-US" sz="800">
                <a:solidFill>
                  <a:schemeClr val="bg1"/>
                </a:solidFill>
                <a:latin typeface="メイリオ" panose="020B0604030504040204" pitchFamily="50" charset="-128"/>
                <a:ea typeface="メイリオ" panose="020B0604030504040204" pitchFamily="50" charset="-128"/>
              </a:rPr>
              <a:t>予選</a:t>
            </a:r>
            <a:r>
              <a:rPr kumimoji="1" lang="ja-JP" altLang="en-US" sz="800">
                <a:solidFill>
                  <a:schemeClr val="bg1"/>
                </a:solidFill>
                <a:latin typeface="メイリオ" panose="020B0604030504040204" pitchFamily="50" charset="-128"/>
                <a:ea typeface="メイリオ" panose="020B0604030504040204" pitchFamily="50" charset="-128"/>
              </a:rPr>
              <a:t>審査用補足資料</a:t>
            </a:r>
          </a:p>
        </p:txBody>
      </p:sp>
    </p:spTree>
    <p:extLst>
      <p:ext uri="{BB962C8B-B14F-4D97-AF65-F5344CB8AC3E}">
        <p14:creationId xmlns:p14="http://schemas.microsoft.com/office/powerpoint/2010/main" val="1973647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3640A-73CF-AAF2-EB35-1A787C880664}"/>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3EF88B61-5011-9560-5B0E-8930EE9CF75D}"/>
              </a:ext>
            </a:extLst>
          </p:cNvPr>
          <p:cNvSpPr>
            <a:spLocks noGrp="1"/>
          </p:cNvSpPr>
          <p:nvPr>
            <p:ph type="title"/>
          </p:nvPr>
        </p:nvSpPr>
        <p:spPr/>
        <p:txBody>
          <a:bodyPr vert="horz" lIns="91440" tIns="45720" rIns="91440" bIns="45720" rtlCol="0" anchor="ctr">
            <a:normAutofit/>
          </a:bodyPr>
          <a:lstStyle/>
          <a:p>
            <a:r>
              <a:rPr lang="en-US" altLang="ja-JP">
                <a:solidFill>
                  <a:schemeClr val="tx1"/>
                </a:solidFill>
              </a:rPr>
              <a:t>2</a:t>
            </a:r>
            <a:r>
              <a:rPr lang="ja-JP" altLang="en-US">
                <a:solidFill>
                  <a:schemeClr val="tx1"/>
                </a:solidFill>
              </a:rPr>
              <a:t>．</a:t>
            </a:r>
            <a:r>
              <a:rPr lang="ja-JP" altLang="ja-JP">
                <a:solidFill>
                  <a:schemeClr val="tx1"/>
                </a:solidFill>
              </a:rPr>
              <a:t>ソリューション概要・アウトカムの説明</a:t>
            </a:r>
            <a:endParaRPr lang="ja-JP" altLang="en-US">
              <a:solidFill>
                <a:schemeClr val="tx1"/>
              </a:solidFill>
            </a:endParaRPr>
          </a:p>
        </p:txBody>
      </p:sp>
      <p:sp>
        <p:nvSpPr>
          <p:cNvPr id="4" name="スライド番号プレースホルダー 3">
            <a:extLst>
              <a:ext uri="{FF2B5EF4-FFF2-40B4-BE49-F238E27FC236}">
                <a16:creationId xmlns:a16="http://schemas.microsoft.com/office/drawing/2014/main" id="{2FCBF3BB-7375-1017-61ED-AF60F84D52C1}"/>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15</a:t>
            </a:fld>
            <a:endParaRPr lang="ja-JP" altLang="en-US"/>
          </a:p>
        </p:txBody>
      </p:sp>
      <p:sp>
        <p:nvSpPr>
          <p:cNvPr id="6" name="テキスト ボックス 5">
            <a:extLst>
              <a:ext uri="{FF2B5EF4-FFF2-40B4-BE49-F238E27FC236}">
                <a16:creationId xmlns:a16="http://schemas.microsoft.com/office/drawing/2014/main" id="{6BA6DF24-72A0-BCED-A352-CEFF15B4BB77}"/>
              </a:ext>
            </a:extLst>
          </p:cNvPr>
          <p:cNvSpPr txBox="1"/>
          <p:nvPr/>
        </p:nvSpPr>
        <p:spPr>
          <a:xfrm>
            <a:off x="363823" y="1140483"/>
            <a:ext cx="9094684" cy="769441"/>
          </a:xfrm>
          <a:prstGeom prst="rect">
            <a:avLst/>
          </a:prstGeom>
          <a:noFill/>
        </p:spPr>
        <p:txBody>
          <a:bodyPr wrap="square">
            <a:spAutoFit/>
          </a:bodyPr>
          <a:lstStyle/>
          <a:p>
            <a:r>
              <a:rPr lang="ja-JP" altLang="en-US" sz="1100">
                <a:solidFill>
                  <a:schemeClr val="accent1"/>
                </a:solidFill>
              </a:rPr>
              <a:t>提案するソリューションの概要について、当該提供価値において脳由来信号を活用する意義も含めて記載してください。提案するソリューションを活用することで得られるアウトカムについて、わかりやすく整理して記載してください。</a:t>
            </a:r>
            <a:endParaRPr lang="en-US" altLang="ja-JP" sz="1100">
              <a:solidFill>
                <a:schemeClr val="accent1"/>
              </a:solidFill>
            </a:endParaRPr>
          </a:p>
          <a:p>
            <a:endParaRPr lang="en-US" altLang="ja-JP" sz="1100">
              <a:solidFill>
                <a:schemeClr val="accent1"/>
              </a:solidFill>
            </a:endParaRPr>
          </a:p>
          <a:p>
            <a:r>
              <a:rPr lang="ja-JP" altLang="en-US" sz="1100">
                <a:solidFill>
                  <a:schemeClr val="accent1"/>
                </a:solidFill>
              </a:rPr>
              <a:t>最大</a:t>
            </a:r>
            <a:r>
              <a:rPr lang="en-US" altLang="ja-JP" sz="1100">
                <a:solidFill>
                  <a:schemeClr val="accent1"/>
                </a:solidFill>
              </a:rPr>
              <a:t>2</a:t>
            </a:r>
            <a:r>
              <a:rPr lang="ja-JP" altLang="en-US" sz="1100">
                <a:solidFill>
                  <a:schemeClr val="accent1"/>
                </a:solidFill>
              </a:rPr>
              <a:t>スライド以内に収めてください。</a:t>
            </a:r>
            <a:endParaRPr lang="en-US" altLang="ja-JP" sz="1100">
              <a:solidFill>
                <a:schemeClr val="accent1"/>
              </a:solidFill>
            </a:endParaRPr>
          </a:p>
        </p:txBody>
      </p:sp>
      <p:sp>
        <p:nvSpPr>
          <p:cNvPr id="5" name="Rectangle 16">
            <a:extLst>
              <a:ext uri="{FF2B5EF4-FFF2-40B4-BE49-F238E27FC236}">
                <a16:creationId xmlns:a16="http://schemas.microsoft.com/office/drawing/2014/main" id="{EB157468-55CD-C4AF-51BE-683477081A4A}"/>
              </a:ext>
            </a:extLst>
          </p:cNvPr>
          <p:cNvSpPr/>
          <p:nvPr/>
        </p:nvSpPr>
        <p:spPr>
          <a:xfrm>
            <a:off x="206805" y="6492876"/>
            <a:ext cx="9251702" cy="365124"/>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pPr>
            <a:r>
              <a:rPr lang="ja-JP" altLang="en-US" sz="1200">
                <a:solidFill>
                  <a:schemeClr val="tx1"/>
                </a:solidFill>
                <a:latin typeface="Trebuchet MS" panose="020B0603020202020204" pitchFamily="34" charset="0"/>
                <a:ea typeface="Meiryo UI" panose="020B0604030504040204" pitchFamily="50" charset="-128"/>
              </a:rPr>
              <a:t>対象審査項目： 懸賞広告との合致性、 脳由来信号を活用した提案ソリューションの革新性、</a:t>
            </a:r>
            <a:r>
              <a:rPr lang="zh-TW" altLang="en-US" sz="1200">
                <a:solidFill>
                  <a:schemeClr val="tx1"/>
                </a:solidFill>
                <a:latin typeface="Trebuchet MS" panose="020B0603020202020204" pitchFamily="34" charset="0"/>
                <a:ea typeface="Meiryo UI" panose="020B0604030504040204" pitchFamily="50" charset="-128"/>
              </a:rPr>
              <a:t> 新市場創出効果</a:t>
            </a:r>
            <a:r>
              <a:rPr lang="ja-JP" altLang="en-US" sz="1200">
                <a:solidFill>
                  <a:schemeClr val="tx1"/>
                </a:solidFill>
                <a:latin typeface="Trebuchet MS" panose="020B0603020202020204" pitchFamily="34" charset="0"/>
                <a:ea typeface="Meiryo UI" panose="020B0604030504040204" pitchFamily="50" charset="-128"/>
              </a:rPr>
              <a:t>、 脳由来信号の活用について</a:t>
            </a:r>
            <a:endParaRPr lang="en-US" altLang="ja-JP" sz="1200">
              <a:solidFill>
                <a:schemeClr val="tx1"/>
              </a:solidFill>
              <a:latin typeface="Trebuchet MS" panose="020B0603020202020204" pitchFamily="34" charset="0"/>
              <a:ea typeface="Meiryo UI" panose="020B0604030504040204" pitchFamily="50" charset="-128"/>
            </a:endParaRPr>
          </a:p>
        </p:txBody>
      </p:sp>
      <p:sp>
        <p:nvSpPr>
          <p:cNvPr id="7" name="テキスト ボックス 6">
            <a:extLst>
              <a:ext uri="{FF2B5EF4-FFF2-40B4-BE49-F238E27FC236}">
                <a16:creationId xmlns:a16="http://schemas.microsoft.com/office/drawing/2014/main" id="{DD890A4A-3B2C-8FAD-DB6B-4A4152CFEEAB}"/>
              </a:ext>
            </a:extLst>
          </p:cNvPr>
          <p:cNvSpPr txBox="1"/>
          <p:nvPr/>
        </p:nvSpPr>
        <p:spPr>
          <a:xfrm>
            <a:off x="8707030" y="-1"/>
            <a:ext cx="1198969" cy="215444"/>
          </a:xfrm>
          <a:prstGeom prst="rect">
            <a:avLst/>
          </a:prstGeom>
          <a:solidFill>
            <a:schemeClr val="tx1"/>
          </a:solidFill>
          <a:ln>
            <a:noFill/>
          </a:ln>
        </p:spPr>
        <p:txBody>
          <a:bodyPr wrap="square" rtlCol="0">
            <a:spAutoFit/>
          </a:bodyPr>
          <a:lstStyle/>
          <a:p>
            <a:pPr algn="ctr"/>
            <a:r>
              <a:rPr lang="ja-JP" altLang="en-US" sz="800">
                <a:solidFill>
                  <a:schemeClr val="bg1"/>
                </a:solidFill>
                <a:latin typeface="メイリオ" panose="020B0604030504040204" pitchFamily="50" charset="-128"/>
                <a:ea typeface="メイリオ" panose="020B0604030504040204" pitchFamily="50" charset="-128"/>
              </a:rPr>
              <a:t>予選</a:t>
            </a:r>
            <a:r>
              <a:rPr kumimoji="1" lang="ja-JP" altLang="en-US" sz="800">
                <a:solidFill>
                  <a:schemeClr val="bg1"/>
                </a:solidFill>
                <a:latin typeface="メイリオ" panose="020B0604030504040204" pitchFamily="50" charset="-128"/>
                <a:ea typeface="メイリオ" panose="020B0604030504040204" pitchFamily="50" charset="-128"/>
              </a:rPr>
              <a:t>審査用補足資料</a:t>
            </a:r>
          </a:p>
        </p:txBody>
      </p:sp>
    </p:spTree>
    <p:extLst>
      <p:ext uri="{BB962C8B-B14F-4D97-AF65-F5344CB8AC3E}">
        <p14:creationId xmlns:p14="http://schemas.microsoft.com/office/powerpoint/2010/main" val="2397051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6DCD0-342E-A1EC-EF4E-947769D3805C}"/>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0FA820B9-55DC-4CD3-7DE3-FBE62AE78703}"/>
              </a:ext>
            </a:extLst>
          </p:cNvPr>
          <p:cNvSpPr>
            <a:spLocks noGrp="1"/>
          </p:cNvSpPr>
          <p:nvPr>
            <p:ph type="title"/>
          </p:nvPr>
        </p:nvSpPr>
        <p:spPr/>
        <p:txBody>
          <a:bodyPr vert="horz" lIns="91440" tIns="45720" rIns="91440" bIns="45720" rtlCol="0" anchor="ctr">
            <a:normAutofit/>
          </a:bodyPr>
          <a:lstStyle/>
          <a:p>
            <a:r>
              <a:rPr lang="en-US" altLang="ja-JP">
                <a:solidFill>
                  <a:schemeClr val="tx1"/>
                </a:solidFill>
              </a:rPr>
              <a:t>3</a:t>
            </a:r>
            <a:r>
              <a:rPr lang="ja-JP" altLang="en-US">
                <a:solidFill>
                  <a:schemeClr val="tx1"/>
                </a:solidFill>
              </a:rPr>
              <a:t>．ソリューションの革新性</a:t>
            </a:r>
          </a:p>
        </p:txBody>
      </p:sp>
      <p:sp>
        <p:nvSpPr>
          <p:cNvPr id="4" name="スライド番号プレースホルダー 3">
            <a:extLst>
              <a:ext uri="{FF2B5EF4-FFF2-40B4-BE49-F238E27FC236}">
                <a16:creationId xmlns:a16="http://schemas.microsoft.com/office/drawing/2014/main" id="{729BF5BC-5CD7-6CB6-7B9E-4B62BA0D7BF3}"/>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16</a:t>
            </a:fld>
            <a:endParaRPr lang="ja-JP" altLang="en-US"/>
          </a:p>
        </p:txBody>
      </p:sp>
      <p:sp>
        <p:nvSpPr>
          <p:cNvPr id="6" name="テキスト ボックス 5">
            <a:extLst>
              <a:ext uri="{FF2B5EF4-FFF2-40B4-BE49-F238E27FC236}">
                <a16:creationId xmlns:a16="http://schemas.microsoft.com/office/drawing/2014/main" id="{7097B530-F5FA-2301-A13B-A66BA9224B95}"/>
              </a:ext>
            </a:extLst>
          </p:cNvPr>
          <p:cNvSpPr txBox="1"/>
          <p:nvPr/>
        </p:nvSpPr>
        <p:spPr>
          <a:xfrm>
            <a:off x="363823" y="1140483"/>
            <a:ext cx="9088860" cy="1107996"/>
          </a:xfrm>
          <a:prstGeom prst="rect">
            <a:avLst/>
          </a:prstGeom>
          <a:noFill/>
        </p:spPr>
        <p:txBody>
          <a:bodyPr wrap="square">
            <a:spAutoFit/>
          </a:bodyPr>
          <a:lstStyle/>
          <a:p>
            <a:r>
              <a:rPr lang="ja-JP" altLang="en-US" sz="1100">
                <a:solidFill>
                  <a:schemeClr val="accent1"/>
                </a:solidFill>
              </a:rPr>
              <a:t>提案するソリューションの革新性について記載してください。</a:t>
            </a:r>
            <a:endParaRPr lang="en-US" altLang="ja-JP" sz="1100">
              <a:solidFill>
                <a:schemeClr val="accent1"/>
              </a:solidFill>
            </a:endParaRPr>
          </a:p>
          <a:p>
            <a:endParaRPr lang="en-US" altLang="ja-JP" sz="1100">
              <a:solidFill>
                <a:schemeClr val="accent1"/>
              </a:solidFill>
            </a:endParaRPr>
          </a:p>
          <a:p>
            <a:r>
              <a:rPr lang="ja-JP" altLang="en-US" sz="1100">
                <a:solidFill>
                  <a:schemeClr val="accent1"/>
                </a:solidFill>
              </a:rPr>
              <a:t>既存のニューロテックのユースケースとの違いを明確化し、どのような新しい体験・適用領域を提供しているか等、わかりやすく整理して記載してください。</a:t>
            </a:r>
            <a:endParaRPr lang="en-US" altLang="ja-JP" sz="1100">
              <a:solidFill>
                <a:schemeClr val="accent1"/>
              </a:solidFill>
            </a:endParaRPr>
          </a:p>
          <a:p>
            <a:endParaRPr lang="en-US" altLang="ja-JP" sz="1100">
              <a:solidFill>
                <a:schemeClr val="accent1"/>
              </a:solidFill>
            </a:endParaRPr>
          </a:p>
          <a:p>
            <a:r>
              <a:rPr lang="ja-JP" altLang="en-US" sz="1100">
                <a:solidFill>
                  <a:schemeClr val="accent1"/>
                </a:solidFill>
              </a:rPr>
              <a:t>最大</a:t>
            </a:r>
            <a:r>
              <a:rPr lang="en-US" altLang="ja-JP" sz="1100">
                <a:solidFill>
                  <a:schemeClr val="accent1"/>
                </a:solidFill>
              </a:rPr>
              <a:t>1</a:t>
            </a:r>
            <a:r>
              <a:rPr lang="ja-JP" altLang="en-US" sz="1100">
                <a:solidFill>
                  <a:schemeClr val="accent1"/>
                </a:solidFill>
              </a:rPr>
              <a:t>スライド以内に収めてください。</a:t>
            </a:r>
            <a:endParaRPr lang="en-US" altLang="ja-JP" sz="1100">
              <a:solidFill>
                <a:schemeClr val="accent1"/>
              </a:solidFill>
            </a:endParaRPr>
          </a:p>
        </p:txBody>
      </p:sp>
      <p:sp>
        <p:nvSpPr>
          <p:cNvPr id="5" name="Rectangle 16">
            <a:extLst>
              <a:ext uri="{FF2B5EF4-FFF2-40B4-BE49-F238E27FC236}">
                <a16:creationId xmlns:a16="http://schemas.microsoft.com/office/drawing/2014/main" id="{45095D26-C1E6-BA71-FD41-DBEDC2020836}"/>
              </a:ext>
            </a:extLst>
          </p:cNvPr>
          <p:cNvSpPr/>
          <p:nvPr/>
        </p:nvSpPr>
        <p:spPr>
          <a:xfrm>
            <a:off x="206805" y="6492875"/>
            <a:ext cx="9245878" cy="365124"/>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pPr>
            <a:r>
              <a:rPr lang="ja-JP" altLang="en-US" sz="1200">
                <a:solidFill>
                  <a:schemeClr val="tx1"/>
                </a:solidFill>
                <a:latin typeface="Trebuchet MS" panose="020B0603020202020204" pitchFamily="34" charset="0"/>
                <a:ea typeface="Meiryo UI" panose="020B0604030504040204" pitchFamily="50" charset="-128"/>
              </a:rPr>
              <a:t>対象審査項目： 懸賞広告との合致性、 脳由来信号を活用した提案ソリューションの革新性、 脳由来信号の活用について</a:t>
            </a:r>
            <a:endParaRPr lang="en-US" altLang="ja-JP" sz="1200">
              <a:solidFill>
                <a:schemeClr val="tx1"/>
              </a:solidFill>
              <a:latin typeface="Trebuchet MS" panose="020B0603020202020204" pitchFamily="34" charset="0"/>
              <a:ea typeface="Meiryo UI" panose="020B0604030504040204" pitchFamily="50" charset="-128"/>
            </a:endParaRPr>
          </a:p>
        </p:txBody>
      </p:sp>
      <p:sp>
        <p:nvSpPr>
          <p:cNvPr id="7" name="テキスト ボックス 6">
            <a:extLst>
              <a:ext uri="{FF2B5EF4-FFF2-40B4-BE49-F238E27FC236}">
                <a16:creationId xmlns:a16="http://schemas.microsoft.com/office/drawing/2014/main" id="{EE3F41E0-F358-6E90-3185-FC0B817642FF}"/>
              </a:ext>
            </a:extLst>
          </p:cNvPr>
          <p:cNvSpPr txBox="1"/>
          <p:nvPr/>
        </p:nvSpPr>
        <p:spPr>
          <a:xfrm>
            <a:off x="8707030" y="-1"/>
            <a:ext cx="1198969" cy="215444"/>
          </a:xfrm>
          <a:prstGeom prst="rect">
            <a:avLst/>
          </a:prstGeom>
          <a:solidFill>
            <a:schemeClr val="tx1"/>
          </a:solidFill>
          <a:ln>
            <a:noFill/>
          </a:ln>
        </p:spPr>
        <p:txBody>
          <a:bodyPr wrap="square" rtlCol="0">
            <a:spAutoFit/>
          </a:bodyPr>
          <a:lstStyle/>
          <a:p>
            <a:pPr algn="ctr"/>
            <a:r>
              <a:rPr lang="ja-JP" altLang="en-US" sz="800">
                <a:solidFill>
                  <a:schemeClr val="bg1"/>
                </a:solidFill>
                <a:latin typeface="メイリオ" panose="020B0604030504040204" pitchFamily="50" charset="-128"/>
                <a:ea typeface="メイリオ" panose="020B0604030504040204" pitchFamily="50" charset="-128"/>
              </a:rPr>
              <a:t>予選</a:t>
            </a:r>
            <a:r>
              <a:rPr kumimoji="1" lang="ja-JP" altLang="en-US" sz="800">
                <a:solidFill>
                  <a:schemeClr val="bg1"/>
                </a:solidFill>
                <a:latin typeface="メイリオ" panose="020B0604030504040204" pitchFamily="50" charset="-128"/>
                <a:ea typeface="メイリオ" panose="020B0604030504040204" pitchFamily="50" charset="-128"/>
              </a:rPr>
              <a:t>審査用補足資料</a:t>
            </a:r>
          </a:p>
        </p:txBody>
      </p:sp>
    </p:spTree>
    <p:extLst>
      <p:ext uri="{BB962C8B-B14F-4D97-AF65-F5344CB8AC3E}">
        <p14:creationId xmlns:p14="http://schemas.microsoft.com/office/powerpoint/2010/main" val="3095726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9B911-9020-C64F-68AD-CB70C273821D}"/>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F714FD1F-F1BD-3692-5680-AE173856BAD5}"/>
              </a:ext>
            </a:extLst>
          </p:cNvPr>
          <p:cNvSpPr>
            <a:spLocks noGrp="1"/>
          </p:cNvSpPr>
          <p:nvPr>
            <p:ph type="title"/>
          </p:nvPr>
        </p:nvSpPr>
        <p:spPr/>
        <p:txBody>
          <a:bodyPr vert="horz" lIns="91440" tIns="45720" rIns="91440" bIns="45720" rtlCol="0" anchor="ctr">
            <a:normAutofit/>
          </a:bodyPr>
          <a:lstStyle/>
          <a:p>
            <a:r>
              <a:rPr lang="en-US" altLang="ja-JP">
                <a:solidFill>
                  <a:schemeClr val="tx1"/>
                </a:solidFill>
              </a:rPr>
              <a:t>4</a:t>
            </a:r>
            <a:r>
              <a:rPr lang="ja-JP" altLang="en-US">
                <a:solidFill>
                  <a:schemeClr val="tx1"/>
                </a:solidFill>
              </a:rPr>
              <a:t>．社会的インパクトおよび社会実装アイデア</a:t>
            </a:r>
          </a:p>
        </p:txBody>
      </p:sp>
      <p:sp>
        <p:nvSpPr>
          <p:cNvPr id="4" name="スライド番号プレースホルダー 3">
            <a:extLst>
              <a:ext uri="{FF2B5EF4-FFF2-40B4-BE49-F238E27FC236}">
                <a16:creationId xmlns:a16="http://schemas.microsoft.com/office/drawing/2014/main" id="{2A5FE8BE-92DA-5A00-62FD-4A05841CCAFF}"/>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17</a:t>
            </a:fld>
            <a:endParaRPr lang="ja-JP" altLang="en-US"/>
          </a:p>
        </p:txBody>
      </p:sp>
      <p:sp>
        <p:nvSpPr>
          <p:cNvPr id="6" name="テキスト ボックス 5">
            <a:extLst>
              <a:ext uri="{FF2B5EF4-FFF2-40B4-BE49-F238E27FC236}">
                <a16:creationId xmlns:a16="http://schemas.microsoft.com/office/drawing/2014/main" id="{FEBE90E0-998E-B9B2-B90C-88A74C223275}"/>
              </a:ext>
            </a:extLst>
          </p:cNvPr>
          <p:cNvSpPr txBox="1"/>
          <p:nvPr/>
        </p:nvSpPr>
        <p:spPr>
          <a:xfrm>
            <a:off x="363823" y="1140483"/>
            <a:ext cx="9094684" cy="938719"/>
          </a:xfrm>
          <a:prstGeom prst="rect">
            <a:avLst/>
          </a:prstGeom>
          <a:noFill/>
        </p:spPr>
        <p:txBody>
          <a:bodyPr wrap="square">
            <a:spAutoFit/>
          </a:bodyPr>
          <a:lstStyle/>
          <a:p>
            <a:r>
              <a:rPr lang="ja-JP" altLang="en-US" sz="1100">
                <a:solidFill>
                  <a:schemeClr val="accent1"/>
                </a:solidFill>
              </a:rPr>
              <a:t>本提案の社会的インパクト及び社会実装アイデアについて記載してください。</a:t>
            </a:r>
            <a:endParaRPr lang="en-US" altLang="ja-JP" sz="1100">
              <a:solidFill>
                <a:schemeClr val="accent1"/>
              </a:solidFill>
            </a:endParaRPr>
          </a:p>
          <a:p>
            <a:endParaRPr lang="en-US" altLang="ja-JP" sz="1100">
              <a:solidFill>
                <a:schemeClr val="accent1"/>
              </a:solidFill>
            </a:endParaRPr>
          </a:p>
          <a:p>
            <a:r>
              <a:rPr lang="ja-JP" altLang="en-US" sz="1100">
                <a:solidFill>
                  <a:schemeClr val="accent1"/>
                </a:solidFill>
              </a:rPr>
              <a:t>提案するソリューションが社会へどのような影響を与えるかや</a:t>
            </a:r>
            <a:r>
              <a:rPr lang="en-US" altLang="ja-JP" sz="1100">
                <a:solidFill>
                  <a:schemeClr val="accent1"/>
                </a:solidFill>
              </a:rPr>
              <a:t> SAM</a:t>
            </a:r>
            <a:r>
              <a:rPr lang="ja-JP" altLang="en-US" sz="1100">
                <a:solidFill>
                  <a:schemeClr val="accent1"/>
                </a:solidFill>
              </a:rPr>
              <a:t>レベルの市場規模について説明してください。</a:t>
            </a:r>
            <a:endParaRPr lang="en-US" altLang="ja-JP" sz="1100">
              <a:solidFill>
                <a:schemeClr val="accent1"/>
              </a:solidFill>
            </a:endParaRPr>
          </a:p>
          <a:p>
            <a:endParaRPr lang="en-US" altLang="ja-JP" sz="1100">
              <a:solidFill>
                <a:schemeClr val="accent1"/>
              </a:solidFill>
            </a:endParaRPr>
          </a:p>
          <a:p>
            <a:r>
              <a:rPr lang="ja-JP" altLang="en-US" sz="1100">
                <a:solidFill>
                  <a:schemeClr val="accent1"/>
                </a:solidFill>
              </a:rPr>
              <a:t>最大</a:t>
            </a:r>
            <a:r>
              <a:rPr lang="en-US" altLang="ja-JP" sz="1100">
                <a:solidFill>
                  <a:schemeClr val="accent1"/>
                </a:solidFill>
              </a:rPr>
              <a:t>2</a:t>
            </a:r>
            <a:r>
              <a:rPr lang="ja-JP" altLang="en-US" sz="1100">
                <a:solidFill>
                  <a:schemeClr val="accent1"/>
                </a:solidFill>
              </a:rPr>
              <a:t>スライド以内に収めてください。</a:t>
            </a:r>
            <a:endParaRPr lang="en-US" altLang="ja-JP" sz="1100">
              <a:solidFill>
                <a:schemeClr val="accent1"/>
              </a:solidFill>
            </a:endParaRPr>
          </a:p>
        </p:txBody>
      </p:sp>
      <p:sp>
        <p:nvSpPr>
          <p:cNvPr id="5" name="Rectangle 16">
            <a:extLst>
              <a:ext uri="{FF2B5EF4-FFF2-40B4-BE49-F238E27FC236}">
                <a16:creationId xmlns:a16="http://schemas.microsoft.com/office/drawing/2014/main" id="{64D4AED8-ED33-BA1D-8515-3BB3854FE448}"/>
              </a:ext>
            </a:extLst>
          </p:cNvPr>
          <p:cNvSpPr/>
          <p:nvPr/>
        </p:nvSpPr>
        <p:spPr>
          <a:xfrm>
            <a:off x="206805" y="6492874"/>
            <a:ext cx="9251702" cy="365125"/>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pPr>
            <a:r>
              <a:rPr lang="ja-JP" altLang="en-US" sz="1200">
                <a:solidFill>
                  <a:schemeClr val="tx1"/>
                </a:solidFill>
                <a:latin typeface="Trebuchet MS" panose="020B0603020202020204" pitchFamily="34" charset="0"/>
                <a:ea typeface="Meiryo UI" panose="020B0604030504040204" pitchFamily="50" charset="-128"/>
              </a:rPr>
              <a:t>対象審査項目： 懸賞広告との合致性、</a:t>
            </a:r>
            <a:r>
              <a:rPr lang="zh-TW" altLang="en-US" sz="1200">
                <a:solidFill>
                  <a:schemeClr val="tx1"/>
                </a:solidFill>
                <a:latin typeface="Trebuchet MS" panose="020B0603020202020204" pitchFamily="34" charset="0"/>
                <a:ea typeface="Meiryo UI" panose="020B0604030504040204" pitchFamily="50" charset="-128"/>
              </a:rPr>
              <a:t> 新市場創出効果</a:t>
            </a:r>
            <a:endParaRPr lang="en-US" altLang="ja-JP" sz="1200">
              <a:solidFill>
                <a:schemeClr val="tx1"/>
              </a:solidFill>
              <a:latin typeface="Trebuchet MS" panose="020B0603020202020204" pitchFamily="34" charset="0"/>
              <a:ea typeface="Meiryo UI" panose="020B0604030504040204" pitchFamily="50" charset="-128"/>
            </a:endParaRPr>
          </a:p>
        </p:txBody>
      </p:sp>
      <p:sp>
        <p:nvSpPr>
          <p:cNvPr id="7" name="テキスト ボックス 6">
            <a:extLst>
              <a:ext uri="{FF2B5EF4-FFF2-40B4-BE49-F238E27FC236}">
                <a16:creationId xmlns:a16="http://schemas.microsoft.com/office/drawing/2014/main" id="{2B25B8E4-A2A9-8997-75F5-257155FE4689}"/>
              </a:ext>
            </a:extLst>
          </p:cNvPr>
          <p:cNvSpPr txBox="1"/>
          <p:nvPr/>
        </p:nvSpPr>
        <p:spPr>
          <a:xfrm>
            <a:off x="8707030" y="-1"/>
            <a:ext cx="1198969" cy="215444"/>
          </a:xfrm>
          <a:prstGeom prst="rect">
            <a:avLst/>
          </a:prstGeom>
          <a:solidFill>
            <a:schemeClr val="tx1"/>
          </a:solidFill>
          <a:ln>
            <a:noFill/>
          </a:ln>
        </p:spPr>
        <p:txBody>
          <a:bodyPr wrap="square" rtlCol="0">
            <a:spAutoFit/>
          </a:bodyPr>
          <a:lstStyle/>
          <a:p>
            <a:pPr algn="ctr"/>
            <a:r>
              <a:rPr lang="ja-JP" altLang="en-US" sz="800">
                <a:solidFill>
                  <a:schemeClr val="bg1"/>
                </a:solidFill>
                <a:latin typeface="メイリオ" panose="020B0604030504040204" pitchFamily="50" charset="-128"/>
                <a:ea typeface="メイリオ" panose="020B0604030504040204" pitchFamily="50" charset="-128"/>
              </a:rPr>
              <a:t>予選</a:t>
            </a:r>
            <a:r>
              <a:rPr kumimoji="1" lang="ja-JP" altLang="en-US" sz="800">
                <a:solidFill>
                  <a:schemeClr val="bg1"/>
                </a:solidFill>
                <a:latin typeface="メイリオ" panose="020B0604030504040204" pitchFamily="50" charset="-128"/>
                <a:ea typeface="メイリオ" panose="020B0604030504040204" pitchFamily="50" charset="-128"/>
              </a:rPr>
              <a:t>審査用補足資料</a:t>
            </a:r>
          </a:p>
        </p:txBody>
      </p:sp>
    </p:spTree>
    <p:extLst>
      <p:ext uri="{BB962C8B-B14F-4D97-AF65-F5344CB8AC3E}">
        <p14:creationId xmlns:p14="http://schemas.microsoft.com/office/powerpoint/2010/main" val="1229718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9C87A-EBB2-CB5B-C380-1BAB57E7E6E5}"/>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0CB64934-0926-ED07-A0A3-46FB3E283689}"/>
              </a:ext>
            </a:extLst>
          </p:cNvPr>
          <p:cNvSpPr>
            <a:spLocks noGrp="1"/>
          </p:cNvSpPr>
          <p:nvPr>
            <p:ph type="title"/>
          </p:nvPr>
        </p:nvSpPr>
        <p:spPr>
          <a:xfrm>
            <a:off x="206805" y="62294"/>
            <a:ext cx="8140241" cy="691120"/>
          </a:xfrm>
        </p:spPr>
        <p:txBody>
          <a:bodyPr vert="horz" lIns="91440" tIns="45720" rIns="91440" bIns="45720" rtlCol="0" anchor="ctr">
            <a:normAutofit fontScale="90000"/>
          </a:bodyPr>
          <a:lstStyle/>
          <a:p>
            <a:r>
              <a:rPr lang="en-US" altLang="ja-JP">
                <a:solidFill>
                  <a:schemeClr val="tx1"/>
                </a:solidFill>
              </a:rPr>
              <a:t>5</a:t>
            </a:r>
            <a:r>
              <a:rPr lang="ja-JP" altLang="en-US">
                <a:solidFill>
                  <a:schemeClr val="tx1"/>
                </a:solidFill>
              </a:rPr>
              <a:t>．ソリューション研究開発およびアウトカム評価の実施計画</a:t>
            </a:r>
          </a:p>
        </p:txBody>
      </p:sp>
      <p:sp>
        <p:nvSpPr>
          <p:cNvPr id="4" name="スライド番号プレースホルダー 3">
            <a:extLst>
              <a:ext uri="{FF2B5EF4-FFF2-40B4-BE49-F238E27FC236}">
                <a16:creationId xmlns:a16="http://schemas.microsoft.com/office/drawing/2014/main" id="{F58BAC40-D52B-A865-621A-EE566A8AD90B}"/>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18</a:t>
            </a:fld>
            <a:endParaRPr lang="ja-JP" altLang="en-US"/>
          </a:p>
        </p:txBody>
      </p:sp>
      <p:sp>
        <p:nvSpPr>
          <p:cNvPr id="6" name="テキスト ボックス 5">
            <a:extLst>
              <a:ext uri="{FF2B5EF4-FFF2-40B4-BE49-F238E27FC236}">
                <a16:creationId xmlns:a16="http://schemas.microsoft.com/office/drawing/2014/main" id="{C165583D-0AC6-D0A2-F66F-9D0F9AEB1F1E}"/>
              </a:ext>
            </a:extLst>
          </p:cNvPr>
          <p:cNvSpPr txBox="1"/>
          <p:nvPr/>
        </p:nvSpPr>
        <p:spPr>
          <a:xfrm>
            <a:off x="363823" y="1140483"/>
            <a:ext cx="9158750" cy="1785104"/>
          </a:xfrm>
          <a:prstGeom prst="rect">
            <a:avLst/>
          </a:prstGeom>
          <a:noFill/>
        </p:spPr>
        <p:txBody>
          <a:bodyPr wrap="square">
            <a:spAutoFit/>
          </a:bodyPr>
          <a:lstStyle/>
          <a:p>
            <a:r>
              <a:rPr lang="ja-JP" altLang="en-US" sz="1100">
                <a:solidFill>
                  <a:schemeClr val="accent1"/>
                </a:solidFill>
              </a:rPr>
              <a:t>ソリューション研究開発およびアウトカム評価の実施計画について、記載してください。</a:t>
            </a:r>
            <a:endParaRPr lang="en-US" altLang="ja-JP" sz="1100">
              <a:solidFill>
                <a:schemeClr val="accent1"/>
              </a:solidFill>
            </a:endParaRPr>
          </a:p>
          <a:p>
            <a:endParaRPr lang="en-US" altLang="ja-JP" sz="1100">
              <a:solidFill>
                <a:schemeClr val="accent1"/>
              </a:solidFill>
            </a:endParaRPr>
          </a:p>
          <a:p>
            <a:r>
              <a:rPr lang="ja-JP" altLang="en-US" sz="1100">
                <a:solidFill>
                  <a:schemeClr val="accent1"/>
                </a:solidFill>
              </a:rPr>
              <a:t>どのようなソリューション研究開発を計画しているか（例：プロダクトの開発、</a:t>
            </a:r>
            <a:r>
              <a:rPr lang="en-US" altLang="ja-JP" sz="1100">
                <a:solidFill>
                  <a:schemeClr val="accent1"/>
                </a:solidFill>
              </a:rPr>
              <a:t>PoC</a:t>
            </a:r>
            <a:r>
              <a:rPr lang="ja-JP" altLang="en-US" sz="1100">
                <a:solidFill>
                  <a:schemeClr val="accent1"/>
                </a:solidFill>
              </a:rPr>
              <a:t>の実施など）、研究デザイン（計測条件、解析フロー）、スケジュール、ソリューションのアルゴリズム案などについてご記載ください。</a:t>
            </a:r>
            <a:endParaRPr lang="en-US" altLang="ja-JP" sz="1100">
              <a:solidFill>
                <a:schemeClr val="accent1"/>
              </a:solidFill>
            </a:endParaRPr>
          </a:p>
          <a:p>
            <a:endParaRPr lang="en-US" altLang="ja-JP" sz="1100">
              <a:solidFill>
                <a:schemeClr val="accent1"/>
              </a:solidFill>
            </a:endParaRPr>
          </a:p>
          <a:p>
            <a:r>
              <a:rPr lang="ja-JP" altLang="en-US" sz="1100">
                <a:solidFill>
                  <a:schemeClr val="accent1"/>
                </a:solidFill>
              </a:rPr>
              <a:t>また、提案するソリューションを活用することで得られるアウトカム評価の実施方法についてご記載ください。</a:t>
            </a:r>
            <a:endParaRPr lang="en-US" altLang="ja-JP" sz="1100">
              <a:solidFill>
                <a:schemeClr val="accent1"/>
              </a:solidFill>
            </a:endParaRPr>
          </a:p>
          <a:p>
            <a:r>
              <a:rPr lang="en-US" altLang="ja-JP" sz="1100">
                <a:solidFill>
                  <a:schemeClr val="accent1"/>
                </a:solidFill>
              </a:rPr>
              <a:t>※</a:t>
            </a:r>
            <a:r>
              <a:rPr lang="ja-JP" altLang="en-US" sz="1100">
                <a:solidFill>
                  <a:schemeClr val="accent1"/>
                </a:solidFill>
              </a:rPr>
              <a:t>集中力が向上等の脳由来関連指標に関する議論に留めず、ユーザーの実際の購買につながる提供価値（例えば、アプリケーションを利用することで成績が向上する、等）をどのように定量的に評価するか示していただきます。（別紙：ルールブック </a:t>
            </a:r>
            <a:r>
              <a:rPr lang="en-US" altLang="ja-JP" sz="1100">
                <a:solidFill>
                  <a:schemeClr val="accent1"/>
                </a:solidFill>
              </a:rPr>
              <a:t>p.3</a:t>
            </a:r>
            <a:r>
              <a:rPr lang="ja-JP" altLang="en-US" sz="1100">
                <a:solidFill>
                  <a:schemeClr val="accent1"/>
                </a:solidFill>
              </a:rPr>
              <a:t>参照）</a:t>
            </a:r>
            <a:endParaRPr lang="en-US" altLang="ja-JP" sz="1100">
              <a:solidFill>
                <a:schemeClr val="accent1"/>
              </a:solidFill>
            </a:endParaRPr>
          </a:p>
          <a:p>
            <a:endParaRPr lang="en-US" altLang="ja-JP" sz="1100">
              <a:solidFill>
                <a:schemeClr val="accent1"/>
              </a:solidFill>
            </a:endParaRPr>
          </a:p>
          <a:p>
            <a:r>
              <a:rPr lang="ja-JP" altLang="en-US" sz="1100">
                <a:solidFill>
                  <a:schemeClr val="accent1"/>
                </a:solidFill>
              </a:rPr>
              <a:t>最大５スライド以内に収めてください。</a:t>
            </a:r>
            <a:endParaRPr lang="en-US" altLang="ja-JP" sz="1100">
              <a:solidFill>
                <a:schemeClr val="accent1"/>
              </a:solidFill>
            </a:endParaRPr>
          </a:p>
        </p:txBody>
      </p:sp>
      <p:sp>
        <p:nvSpPr>
          <p:cNvPr id="8" name="Rectangle 16">
            <a:extLst>
              <a:ext uri="{FF2B5EF4-FFF2-40B4-BE49-F238E27FC236}">
                <a16:creationId xmlns:a16="http://schemas.microsoft.com/office/drawing/2014/main" id="{E83B8E58-E93D-97D5-B104-FF0D4F25E84A}"/>
              </a:ext>
            </a:extLst>
          </p:cNvPr>
          <p:cNvSpPr/>
          <p:nvPr/>
        </p:nvSpPr>
        <p:spPr>
          <a:xfrm>
            <a:off x="206805" y="6492874"/>
            <a:ext cx="9251702" cy="365125"/>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pPr>
            <a:r>
              <a:rPr lang="ja-JP" altLang="en-US" sz="1200">
                <a:solidFill>
                  <a:schemeClr val="tx1"/>
                </a:solidFill>
                <a:latin typeface="Trebuchet MS" panose="020B0603020202020204" pitchFamily="34" charset="0"/>
                <a:ea typeface="Meiryo UI" panose="020B0604030504040204" pitchFamily="50" charset="-128"/>
              </a:rPr>
              <a:t>対象審査項目： 懸賞広告との合致性、 </a:t>
            </a:r>
            <a:r>
              <a:rPr lang="zh-TW" altLang="en-US" sz="1200">
                <a:solidFill>
                  <a:schemeClr val="tx1"/>
                </a:solidFill>
                <a:latin typeface="Trebuchet MS" panose="020B0603020202020204" pitchFamily="34" charset="0"/>
                <a:ea typeface="Meiryo UI" panose="020B0604030504040204" pitchFamily="50" charset="-128"/>
              </a:rPr>
              <a:t>新市場創出効果</a:t>
            </a:r>
            <a:r>
              <a:rPr lang="ja-JP" altLang="en-US" sz="1200">
                <a:solidFill>
                  <a:schemeClr val="tx1"/>
                </a:solidFill>
                <a:latin typeface="Trebuchet MS" panose="020B0603020202020204" pitchFamily="34" charset="0"/>
                <a:ea typeface="Meiryo UI" panose="020B0604030504040204" pitchFamily="50" charset="-128"/>
              </a:rPr>
              <a:t>、 研究開発計画の信頼性</a:t>
            </a:r>
            <a:endParaRPr lang="en-US" altLang="ja-JP" sz="1200">
              <a:solidFill>
                <a:schemeClr val="tx1"/>
              </a:solidFill>
              <a:latin typeface="Trebuchet MS" panose="020B0603020202020204" pitchFamily="34" charset="0"/>
              <a:ea typeface="Meiryo UI" panose="020B0604030504040204" pitchFamily="50" charset="-128"/>
            </a:endParaRPr>
          </a:p>
        </p:txBody>
      </p:sp>
      <p:sp>
        <p:nvSpPr>
          <p:cNvPr id="5" name="テキスト ボックス 4">
            <a:extLst>
              <a:ext uri="{FF2B5EF4-FFF2-40B4-BE49-F238E27FC236}">
                <a16:creationId xmlns:a16="http://schemas.microsoft.com/office/drawing/2014/main" id="{72FCBAA3-3AFB-FF3C-4D76-6ACB7D0F862F}"/>
              </a:ext>
            </a:extLst>
          </p:cNvPr>
          <p:cNvSpPr txBox="1"/>
          <p:nvPr/>
        </p:nvSpPr>
        <p:spPr>
          <a:xfrm>
            <a:off x="8707030" y="-1"/>
            <a:ext cx="1198969" cy="215444"/>
          </a:xfrm>
          <a:prstGeom prst="rect">
            <a:avLst/>
          </a:prstGeom>
          <a:solidFill>
            <a:schemeClr val="tx1"/>
          </a:solidFill>
          <a:ln>
            <a:noFill/>
          </a:ln>
        </p:spPr>
        <p:txBody>
          <a:bodyPr wrap="square" rtlCol="0">
            <a:spAutoFit/>
          </a:bodyPr>
          <a:lstStyle/>
          <a:p>
            <a:pPr algn="ctr"/>
            <a:r>
              <a:rPr lang="ja-JP" altLang="en-US" sz="800">
                <a:solidFill>
                  <a:schemeClr val="bg1"/>
                </a:solidFill>
                <a:latin typeface="メイリオ" panose="020B0604030504040204" pitchFamily="50" charset="-128"/>
                <a:ea typeface="メイリオ" panose="020B0604030504040204" pitchFamily="50" charset="-128"/>
              </a:rPr>
              <a:t>予選</a:t>
            </a:r>
            <a:r>
              <a:rPr kumimoji="1" lang="ja-JP" altLang="en-US" sz="800">
                <a:solidFill>
                  <a:schemeClr val="bg1"/>
                </a:solidFill>
                <a:latin typeface="メイリオ" panose="020B0604030504040204" pitchFamily="50" charset="-128"/>
                <a:ea typeface="メイリオ" panose="020B0604030504040204" pitchFamily="50" charset="-128"/>
              </a:rPr>
              <a:t>審査用補足資料</a:t>
            </a:r>
          </a:p>
        </p:txBody>
      </p:sp>
    </p:spTree>
    <p:extLst>
      <p:ext uri="{BB962C8B-B14F-4D97-AF65-F5344CB8AC3E}">
        <p14:creationId xmlns:p14="http://schemas.microsoft.com/office/powerpoint/2010/main" val="230289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ACE58-DA6A-943C-92E7-8AB38489B9D6}"/>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91E91A1F-A607-E700-A0F5-5FD529C8DEAA}"/>
              </a:ext>
            </a:extLst>
          </p:cNvPr>
          <p:cNvSpPr>
            <a:spLocks noGrp="1"/>
          </p:cNvSpPr>
          <p:nvPr>
            <p:ph type="title"/>
          </p:nvPr>
        </p:nvSpPr>
        <p:spPr/>
        <p:txBody>
          <a:bodyPr vert="horz" lIns="91440" tIns="45720" rIns="91440" bIns="45720" rtlCol="0" anchor="ctr">
            <a:normAutofit/>
          </a:bodyPr>
          <a:lstStyle/>
          <a:p>
            <a:r>
              <a:rPr lang="en-US" altLang="ja-JP">
                <a:solidFill>
                  <a:schemeClr val="tx1"/>
                </a:solidFill>
              </a:rPr>
              <a:t>6</a:t>
            </a:r>
            <a:r>
              <a:rPr lang="ja-JP" altLang="en-US">
                <a:solidFill>
                  <a:schemeClr val="tx1"/>
                </a:solidFill>
              </a:rPr>
              <a:t>．コンプライアンス体制に関する対応状況</a:t>
            </a:r>
          </a:p>
        </p:txBody>
      </p:sp>
      <p:sp>
        <p:nvSpPr>
          <p:cNvPr id="4" name="スライド番号プレースホルダー 3">
            <a:extLst>
              <a:ext uri="{FF2B5EF4-FFF2-40B4-BE49-F238E27FC236}">
                <a16:creationId xmlns:a16="http://schemas.microsoft.com/office/drawing/2014/main" id="{01C817E3-CFF3-E14D-4884-BB9CE1F30857}"/>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19</a:t>
            </a:fld>
            <a:endParaRPr lang="ja-JP" altLang="en-US"/>
          </a:p>
        </p:txBody>
      </p:sp>
      <p:sp>
        <p:nvSpPr>
          <p:cNvPr id="6" name="テキスト ボックス 5">
            <a:extLst>
              <a:ext uri="{FF2B5EF4-FFF2-40B4-BE49-F238E27FC236}">
                <a16:creationId xmlns:a16="http://schemas.microsoft.com/office/drawing/2014/main" id="{90441A28-4C5B-8162-0905-99A86BA69082}"/>
              </a:ext>
            </a:extLst>
          </p:cNvPr>
          <p:cNvSpPr txBox="1"/>
          <p:nvPr/>
        </p:nvSpPr>
        <p:spPr>
          <a:xfrm>
            <a:off x="363823" y="1140483"/>
            <a:ext cx="9039831" cy="2800767"/>
          </a:xfrm>
          <a:prstGeom prst="rect">
            <a:avLst/>
          </a:prstGeom>
          <a:noFill/>
        </p:spPr>
        <p:txBody>
          <a:bodyPr wrap="square">
            <a:spAutoFit/>
          </a:bodyPr>
          <a:lstStyle/>
          <a:p>
            <a:r>
              <a:rPr lang="ja-JP" altLang="en-US" sz="1100" dirty="0">
                <a:solidFill>
                  <a:schemeClr val="accent1"/>
                </a:solidFill>
              </a:rPr>
              <a:t>提案するソリューションのコンプライアンス体制（倫理審査委員会・個人情報保護と自己決定への配慮する体制・関連法規）への対応状況を記載してください。</a:t>
            </a:r>
            <a:endParaRPr lang="en-US" altLang="ja-JP" sz="1100" dirty="0">
              <a:solidFill>
                <a:schemeClr val="accent1"/>
              </a:solidFill>
            </a:endParaRPr>
          </a:p>
          <a:p>
            <a:br>
              <a:rPr lang="en-US" altLang="ja-JP" sz="1100" dirty="0">
                <a:solidFill>
                  <a:schemeClr val="accent1"/>
                </a:solidFill>
              </a:rPr>
            </a:br>
            <a:r>
              <a:rPr lang="en-US" altLang="ja-JP" sz="1100" dirty="0">
                <a:solidFill>
                  <a:schemeClr val="accent1"/>
                </a:solidFill>
              </a:rPr>
              <a:t>【</a:t>
            </a:r>
            <a:r>
              <a:rPr lang="ja-JP" altLang="en-US" sz="1100" dirty="0">
                <a:solidFill>
                  <a:schemeClr val="accent1"/>
                </a:solidFill>
              </a:rPr>
              <a:t>記載する項目</a:t>
            </a:r>
            <a:r>
              <a:rPr lang="en-US" altLang="ja-JP" sz="1100" dirty="0">
                <a:solidFill>
                  <a:schemeClr val="accent1"/>
                </a:solidFill>
              </a:rPr>
              <a:t>】</a:t>
            </a:r>
          </a:p>
          <a:p>
            <a:r>
              <a:rPr lang="ja-JP" altLang="en-US" sz="1100" dirty="0">
                <a:solidFill>
                  <a:schemeClr val="accent1"/>
                </a:solidFill>
              </a:rPr>
              <a:t>・倫理委員会への相談：有・無　</a:t>
            </a:r>
            <a:r>
              <a:rPr lang="en-US" altLang="ja-JP" sz="1100" dirty="0">
                <a:solidFill>
                  <a:schemeClr val="accent1"/>
                </a:solidFill>
              </a:rPr>
              <a:t>※</a:t>
            </a:r>
            <a:r>
              <a:rPr lang="ja-JP" altLang="en-US" sz="1100" dirty="0">
                <a:solidFill>
                  <a:schemeClr val="accent1"/>
                </a:solidFill>
              </a:rPr>
              <a:t>文部科学省・厚労省等の基準に準拠している倫理委員会であることを前提とします</a:t>
            </a:r>
            <a:endParaRPr lang="en-US" altLang="ja-JP" sz="1100" dirty="0">
              <a:solidFill>
                <a:schemeClr val="accent1"/>
              </a:solidFill>
            </a:endParaRPr>
          </a:p>
          <a:p>
            <a:r>
              <a:rPr lang="ja-JP" altLang="en-US" sz="1100" dirty="0">
                <a:solidFill>
                  <a:schemeClr val="accent1"/>
                </a:solidFill>
              </a:rPr>
              <a:t>・倫理審査委員会体制　</a:t>
            </a:r>
            <a:r>
              <a:rPr lang="en-US" altLang="ja-JP" sz="1100" dirty="0">
                <a:solidFill>
                  <a:schemeClr val="accent1"/>
                </a:solidFill>
              </a:rPr>
              <a:t>※</a:t>
            </a:r>
            <a:r>
              <a:rPr lang="ja-JP" altLang="en-US" sz="1100" dirty="0">
                <a:solidFill>
                  <a:schemeClr val="accent1"/>
                </a:solidFill>
              </a:rPr>
              <a:t>倫理審査委員会名と担当委員及び委員長の氏名と所属を明示してください</a:t>
            </a:r>
            <a:br>
              <a:rPr lang="en-US" altLang="ja-JP" sz="1100" dirty="0">
                <a:solidFill>
                  <a:schemeClr val="accent1"/>
                </a:solidFill>
              </a:rPr>
            </a:br>
            <a:r>
              <a:rPr lang="ja-JP" altLang="en-US" sz="1100" dirty="0">
                <a:solidFill>
                  <a:schemeClr val="accent1"/>
                </a:solidFill>
              </a:rPr>
              <a:t>・プライバシーと自己決定権等の配慮のための取り組み</a:t>
            </a:r>
            <a:br>
              <a:rPr lang="en-US" altLang="ja-JP" sz="1100" dirty="0">
                <a:solidFill>
                  <a:schemeClr val="accent1"/>
                </a:solidFill>
              </a:rPr>
            </a:br>
            <a:r>
              <a:rPr lang="ja-JP" altLang="en-US" sz="1100" dirty="0">
                <a:solidFill>
                  <a:schemeClr val="accent1"/>
                </a:solidFill>
              </a:rPr>
              <a:t>・各種法規制の取り組み</a:t>
            </a:r>
            <a:endParaRPr lang="en-US" altLang="ja-JP" sz="1100" dirty="0">
              <a:solidFill>
                <a:schemeClr val="accent1"/>
              </a:solidFill>
            </a:endParaRPr>
          </a:p>
          <a:p>
            <a:r>
              <a:rPr lang="ja-JP" altLang="en-US" sz="1100" dirty="0">
                <a:solidFill>
                  <a:schemeClr val="accent1"/>
                </a:solidFill>
              </a:rPr>
              <a:t>・ヘルシンキ宣言に則って研究活動を実施する宣誓書</a:t>
            </a:r>
            <a:br>
              <a:rPr lang="en-US" altLang="ja-JP" sz="1100" dirty="0">
                <a:solidFill>
                  <a:schemeClr val="accent1"/>
                </a:solidFill>
              </a:rPr>
            </a:br>
            <a:endParaRPr lang="ja-JP" altLang="en-US" sz="1100" dirty="0">
              <a:solidFill>
                <a:schemeClr val="accent1"/>
              </a:solidFill>
            </a:endParaRPr>
          </a:p>
          <a:p>
            <a:r>
              <a:rPr lang="ja-JP" altLang="en-US" sz="1100" dirty="0">
                <a:solidFill>
                  <a:schemeClr val="accent1"/>
                </a:solidFill>
              </a:rPr>
              <a:t>本選時倫理審査の承認を示す証憑またはヘルシンキ宣言に則って研究を実施した宣誓書を提出していただきます。</a:t>
            </a:r>
            <a:endParaRPr lang="en-US" altLang="ja-JP" sz="1100" dirty="0">
              <a:solidFill>
                <a:schemeClr val="accent1"/>
              </a:solidFill>
            </a:endParaRPr>
          </a:p>
          <a:p>
            <a:r>
              <a:rPr lang="ja-JP" altLang="en-US" sz="1100" dirty="0">
                <a:solidFill>
                  <a:schemeClr val="accent1"/>
                </a:solidFill>
              </a:rPr>
              <a:t>最大１スライド以内に収めてください</a:t>
            </a:r>
            <a:endParaRPr lang="en-US" altLang="ja-JP" sz="1100" dirty="0">
              <a:solidFill>
                <a:schemeClr val="accent1"/>
              </a:solidFill>
            </a:endParaRPr>
          </a:p>
          <a:p>
            <a:endParaRPr lang="en-US" altLang="ja-JP" sz="1100" dirty="0">
              <a:solidFill>
                <a:schemeClr val="accent1"/>
              </a:solidFill>
            </a:endParaRPr>
          </a:p>
          <a:p>
            <a:r>
              <a:rPr lang="en-US" altLang="ja-JP" sz="1100" dirty="0">
                <a:solidFill>
                  <a:schemeClr val="accent1"/>
                </a:solidFill>
              </a:rPr>
              <a:t>※</a:t>
            </a:r>
            <a:r>
              <a:rPr lang="ja-JP" altLang="en-US" sz="1100" dirty="0">
                <a:solidFill>
                  <a:schemeClr val="accent1"/>
                </a:solidFill>
              </a:rPr>
              <a:t>参考：生命倫理・安全に対する取組：文部科学省（</a:t>
            </a:r>
            <a:r>
              <a:rPr lang="en-US" altLang="ja-JP" sz="1100" dirty="0">
                <a:solidFill>
                  <a:srgbClr val="0563C1"/>
                </a:solidFill>
                <a:hlinkClick r:id="rId3">
                  <a:extLst>
                    <a:ext uri="{A12FA001-AC4F-418D-AE19-62706E023703}">
                      <ahyp:hlinkClr xmlns:ahyp="http://schemas.microsoft.com/office/drawing/2018/hyperlinkcolor" val="tx"/>
                    </a:ext>
                  </a:extLst>
                </a:hlinkClick>
              </a:rPr>
              <a:t>https://www.mext.go.jp/a_menu/lifescience/bioethics/mext_02626.</a:t>
            </a:r>
            <a:r>
              <a:rPr lang="en-US" altLang="ja-JP" sz="1100" dirty="0">
                <a:solidFill>
                  <a:schemeClr val="accent1"/>
                </a:solidFill>
                <a:hlinkClick r:id="rId3">
                  <a:extLst>
                    <a:ext uri="{A12FA001-AC4F-418D-AE19-62706E023703}">
                      <ahyp:hlinkClr xmlns:ahyp="http://schemas.microsoft.com/office/drawing/2018/hyperlinkcolor" val="tx"/>
                    </a:ext>
                  </a:extLst>
                </a:hlinkClick>
              </a:rPr>
              <a:t>html</a:t>
            </a:r>
            <a:r>
              <a:rPr lang="ja-JP" altLang="en-US" sz="1100" dirty="0">
                <a:solidFill>
                  <a:schemeClr val="accent1"/>
                </a:solidFill>
              </a:rPr>
              <a:t>）、研究に関する指針について ｜厚生労働省</a:t>
            </a:r>
            <a:r>
              <a:rPr lang="ja-JP" altLang="en-US" sz="1100" dirty="0"/>
              <a:t>（</a:t>
            </a:r>
            <a:r>
              <a:rPr lang="en-US" altLang="ja-JP" sz="1100" dirty="0">
                <a:hlinkClick r:id="rId4"/>
              </a:rPr>
              <a:t>https://www.mhlw.go.jp/stf/seisakunitsuite/bunya/hokabunya/kenkyujigyou/i-kenkyu/index.html</a:t>
            </a:r>
            <a:r>
              <a:rPr lang="ja-JP" altLang="en-US" sz="1100" dirty="0"/>
              <a:t>）</a:t>
            </a:r>
            <a:endParaRPr lang="en-US" altLang="ja-JP" sz="1100" dirty="0"/>
          </a:p>
          <a:p>
            <a:endParaRPr lang="en-US" altLang="ja-JP" sz="1100" dirty="0">
              <a:solidFill>
                <a:schemeClr val="accent1"/>
              </a:solidFill>
            </a:endParaRPr>
          </a:p>
        </p:txBody>
      </p:sp>
      <p:sp>
        <p:nvSpPr>
          <p:cNvPr id="7" name="Rectangle 16">
            <a:extLst>
              <a:ext uri="{FF2B5EF4-FFF2-40B4-BE49-F238E27FC236}">
                <a16:creationId xmlns:a16="http://schemas.microsoft.com/office/drawing/2014/main" id="{FA087559-8A49-DDBB-B42F-73DD7A916EFE}"/>
              </a:ext>
            </a:extLst>
          </p:cNvPr>
          <p:cNvSpPr/>
          <p:nvPr/>
        </p:nvSpPr>
        <p:spPr>
          <a:xfrm>
            <a:off x="206805" y="6492875"/>
            <a:ext cx="9251702" cy="365125"/>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pPr>
            <a:r>
              <a:rPr lang="ja-JP" altLang="en-US" sz="1200">
                <a:solidFill>
                  <a:schemeClr val="tx1"/>
                </a:solidFill>
                <a:latin typeface="Trebuchet MS" panose="020B0603020202020204" pitchFamily="34" charset="0"/>
                <a:ea typeface="Meiryo UI" panose="020B0604030504040204" pitchFamily="50" charset="-128"/>
              </a:rPr>
              <a:t>対象審査項目： 懸賞広告との合致性、 実行体制・遂行能力</a:t>
            </a:r>
            <a:endParaRPr lang="en-US" altLang="ja-JP" sz="1200">
              <a:solidFill>
                <a:schemeClr val="tx1"/>
              </a:solidFill>
              <a:latin typeface="Trebuchet MS" panose="020B0603020202020204" pitchFamily="34" charset="0"/>
              <a:ea typeface="Meiryo UI" panose="020B0604030504040204" pitchFamily="50" charset="-128"/>
            </a:endParaRPr>
          </a:p>
        </p:txBody>
      </p:sp>
      <p:sp>
        <p:nvSpPr>
          <p:cNvPr id="5" name="テキスト ボックス 4">
            <a:extLst>
              <a:ext uri="{FF2B5EF4-FFF2-40B4-BE49-F238E27FC236}">
                <a16:creationId xmlns:a16="http://schemas.microsoft.com/office/drawing/2014/main" id="{CB5D73A4-7A61-BF68-8A34-00C2ED05B410}"/>
              </a:ext>
            </a:extLst>
          </p:cNvPr>
          <p:cNvSpPr txBox="1"/>
          <p:nvPr/>
        </p:nvSpPr>
        <p:spPr>
          <a:xfrm>
            <a:off x="8707030" y="-1"/>
            <a:ext cx="1198969" cy="215444"/>
          </a:xfrm>
          <a:prstGeom prst="rect">
            <a:avLst/>
          </a:prstGeom>
          <a:solidFill>
            <a:schemeClr val="tx1"/>
          </a:solidFill>
          <a:ln>
            <a:noFill/>
          </a:ln>
        </p:spPr>
        <p:txBody>
          <a:bodyPr wrap="square" rtlCol="0">
            <a:spAutoFit/>
          </a:bodyPr>
          <a:lstStyle/>
          <a:p>
            <a:pPr algn="ctr"/>
            <a:r>
              <a:rPr lang="ja-JP" altLang="en-US" sz="800">
                <a:solidFill>
                  <a:schemeClr val="bg1"/>
                </a:solidFill>
                <a:latin typeface="メイリオ" panose="020B0604030504040204" pitchFamily="50" charset="-128"/>
                <a:ea typeface="メイリオ" panose="020B0604030504040204" pitchFamily="50" charset="-128"/>
              </a:rPr>
              <a:t>予選</a:t>
            </a:r>
            <a:r>
              <a:rPr kumimoji="1" lang="ja-JP" altLang="en-US" sz="800">
                <a:solidFill>
                  <a:schemeClr val="bg1"/>
                </a:solidFill>
                <a:latin typeface="メイリオ" panose="020B0604030504040204" pitchFamily="50" charset="-128"/>
                <a:ea typeface="メイリオ" panose="020B0604030504040204" pitchFamily="50" charset="-128"/>
              </a:rPr>
              <a:t>審査用補足資料</a:t>
            </a:r>
          </a:p>
        </p:txBody>
      </p:sp>
    </p:spTree>
    <p:extLst>
      <p:ext uri="{BB962C8B-B14F-4D97-AF65-F5344CB8AC3E}">
        <p14:creationId xmlns:p14="http://schemas.microsoft.com/office/powerpoint/2010/main" val="3645326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A4E15-A4D4-546C-B793-51D33F72900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FA017A9-FD1C-0425-CEAF-1F920D4803C6}"/>
              </a:ext>
            </a:extLst>
          </p:cNvPr>
          <p:cNvSpPr>
            <a:spLocks noGrp="1"/>
          </p:cNvSpPr>
          <p:nvPr>
            <p:ph type="title"/>
          </p:nvPr>
        </p:nvSpPr>
        <p:spPr/>
        <p:txBody>
          <a:bodyPr vert="horz">
            <a:normAutofit/>
          </a:bodyPr>
          <a:lstStyle/>
          <a:p>
            <a:r>
              <a:rPr lang="ja-JP" altLang="en-US" dirty="0"/>
              <a:t>予選提案書様式</a:t>
            </a:r>
            <a:r>
              <a:rPr lang="en-US" altLang="ja-JP" dirty="0"/>
              <a:t>(</a:t>
            </a:r>
            <a:r>
              <a:rPr lang="ja-JP" altLang="en-US" dirty="0"/>
              <a:t>審査用資料</a:t>
            </a:r>
            <a:r>
              <a:rPr lang="en-US" altLang="ja-JP" dirty="0"/>
              <a:t>)</a:t>
            </a:r>
            <a:endParaRPr kumimoji="1" lang="en-US" dirty="0"/>
          </a:p>
        </p:txBody>
      </p:sp>
      <p:sp>
        <p:nvSpPr>
          <p:cNvPr id="3" name="スライド番号プレースホルダー 2">
            <a:extLst>
              <a:ext uri="{FF2B5EF4-FFF2-40B4-BE49-F238E27FC236}">
                <a16:creationId xmlns:a16="http://schemas.microsoft.com/office/drawing/2014/main" id="{25258B31-1D7A-DC5B-2B50-3C734491BE2F}"/>
              </a:ext>
            </a:extLst>
          </p:cNvPr>
          <p:cNvSpPr>
            <a:spLocks noGrp="1"/>
          </p:cNvSpPr>
          <p:nvPr>
            <p:ph type="sldNum" sz="quarter" idx="4"/>
          </p:nvPr>
        </p:nvSpPr>
        <p:spPr/>
        <p:txBody>
          <a:bodyPr/>
          <a:lstStyle/>
          <a:p>
            <a:fld id="{652AE7A0-B274-4AD2-A86F-1F9EDE300C1C}" type="slidenum">
              <a:rPr lang="ja-JP" altLang="en-US" smtClean="0"/>
              <a:pPr/>
              <a:t>2</a:t>
            </a:fld>
            <a:endParaRPr lang="ja-JP" altLang="en-US"/>
          </a:p>
        </p:txBody>
      </p:sp>
      <p:graphicFrame>
        <p:nvGraphicFramePr>
          <p:cNvPr id="6" name="Group 155">
            <a:extLst>
              <a:ext uri="{FF2B5EF4-FFF2-40B4-BE49-F238E27FC236}">
                <a16:creationId xmlns:a16="http://schemas.microsoft.com/office/drawing/2014/main" id="{79D1D5CC-7B70-039F-D818-0B1804EE8F58}"/>
              </a:ext>
            </a:extLst>
          </p:cNvPr>
          <p:cNvGraphicFramePr>
            <a:graphicFrameLocks/>
          </p:cNvGraphicFramePr>
          <p:nvPr>
            <p:extLst>
              <p:ext uri="{D42A27DB-BD31-4B8C-83A1-F6EECF244321}">
                <p14:modId xmlns:p14="http://schemas.microsoft.com/office/powerpoint/2010/main" val="331499670"/>
              </p:ext>
            </p:extLst>
          </p:nvPr>
        </p:nvGraphicFramePr>
        <p:xfrm>
          <a:off x="416999" y="1101960"/>
          <a:ext cx="9231829" cy="2637757"/>
        </p:xfrm>
        <a:graphic>
          <a:graphicData uri="http://schemas.openxmlformats.org/drawingml/2006/table">
            <a:tbl>
              <a:tblPr/>
              <a:tblGrid>
                <a:gridCol w="4155001">
                  <a:extLst>
                    <a:ext uri="{9D8B030D-6E8A-4147-A177-3AD203B41FA5}">
                      <a16:colId xmlns:a16="http://schemas.microsoft.com/office/drawing/2014/main" val="20000"/>
                    </a:ext>
                  </a:extLst>
                </a:gridCol>
                <a:gridCol w="577516">
                  <a:extLst>
                    <a:ext uri="{9D8B030D-6E8A-4147-A177-3AD203B41FA5}">
                      <a16:colId xmlns:a16="http://schemas.microsoft.com/office/drawing/2014/main" val="1507723965"/>
                    </a:ext>
                  </a:extLst>
                </a:gridCol>
                <a:gridCol w="904775">
                  <a:extLst>
                    <a:ext uri="{9D8B030D-6E8A-4147-A177-3AD203B41FA5}">
                      <a16:colId xmlns:a16="http://schemas.microsoft.com/office/drawing/2014/main" val="956315223"/>
                    </a:ext>
                  </a:extLst>
                </a:gridCol>
                <a:gridCol w="981776">
                  <a:extLst>
                    <a:ext uri="{9D8B030D-6E8A-4147-A177-3AD203B41FA5}">
                      <a16:colId xmlns:a16="http://schemas.microsoft.com/office/drawing/2014/main" val="210349068"/>
                    </a:ext>
                  </a:extLst>
                </a:gridCol>
                <a:gridCol w="2612761">
                  <a:extLst>
                    <a:ext uri="{9D8B030D-6E8A-4147-A177-3AD203B41FA5}">
                      <a16:colId xmlns:a16="http://schemas.microsoft.com/office/drawing/2014/main" val="343759101"/>
                    </a:ext>
                  </a:extLst>
                </a:gridCol>
              </a:tblGrid>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lang="en-US" altLang="ja-JP" sz="900">
                          <a:solidFill>
                            <a:srgbClr val="37373A"/>
                          </a:solidFill>
                          <a:latin typeface="メイリオ" panose="020B0604030504040204" pitchFamily="50" charset="-128"/>
                          <a:ea typeface="メイリオ" panose="020B0604030504040204" pitchFamily="50" charset="-128"/>
                          <a:cs typeface="+mn-cs"/>
                        </a:rPr>
                        <a:t>Ⅰ.</a:t>
                      </a:r>
                      <a:r>
                        <a:rPr kumimoji="1" lang="ja-JP" altLang="en-US" sz="900" kern="1200">
                          <a:solidFill>
                            <a:schemeClr val="tx1"/>
                          </a:solidFill>
                          <a:latin typeface="メイリオ" panose="020B0604030504040204" pitchFamily="50" charset="-128"/>
                          <a:ea typeface="メイリオ" panose="020B0604030504040204" pitchFamily="50" charset="-128"/>
                          <a:cs typeface="+mn-cs"/>
                        </a:rPr>
                        <a:t>本事業の提案内容サマリ 公開用</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ページ</a:t>
                      </a:r>
                      <a:endPar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ページ数</a:t>
                      </a:r>
                      <a:endPar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endPar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endPar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extLst>
                  <a:ext uri="{0D108BD9-81ED-4DB2-BD59-A6C34878D82A}">
                    <a16:rowId xmlns:a16="http://schemas.microsoft.com/office/drawing/2014/main" val="1694633186"/>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a:solidFill>
                            <a:schemeClr val="tx1"/>
                          </a:solidFill>
                          <a:latin typeface="メイリオ" panose="020B0604030504040204" pitchFamily="50" charset="-128"/>
                          <a:ea typeface="メイリオ" panose="020B0604030504040204" pitchFamily="50" charset="-128"/>
                          <a:cs typeface="+mn-cs"/>
                        </a:rPr>
                        <a:t>　　</a:t>
                      </a:r>
                      <a:r>
                        <a:rPr lang="ja-JP" altLang="en-US" sz="900">
                          <a:solidFill>
                            <a:schemeClr val="tx1"/>
                          </a:solidFill>
                          <a:latin typeface="メイリオ" panose="020B0604030504040204" pitchFamily="50" charset="-128"/>
                          <a:ea typeface="メイリオ" panose="020B0604030504040204" pitchFamily="50" charset="-128"/>
                        </a:rPr>
                        <a:t>エグゼクティブサマリ</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p.5</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１枚</a:t>
                      </a:r>
                      <a:endPar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endPar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endPar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52757737"/>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lang="en-US" altLang="ja-JP" sz="900">
                          <a:solidFill>
                            <a:srgbClr val="37373A"/>
                          </a:solidFill>
                          <a:latin typeface="メイリオ" panose="020B0604030504040204" pitchFamily="50" charset="-128"/>
                          <a:ea typeface="メイリオ" panose="020B0604030504040204" pitchFamily="50" charset="-128"/>
                        </a:rPr>
                        <a:t>Ⅱ</a:t>
                      </a:r>
                      <a:r>
                        <a:rPr lang="en-US" altLang="ja-JP" sz="900">
                          <a:solidFill>
                            <a:srgbClr val="37373A"/>
                          </a:solidFill>
                          <a:latin typeface="メイリオ" panose="020B0604030504040204" pitchFamily="50" charset="-128"/>
                          <a:ea typeface="メイリオ" panose="020B0604030504040204" pitchFamily="50" charset="-128"/>
                          <a:cs typeface="+mn-cs"/>
                        </a:rPr>
                        <a:t>.</a:t>
                      </a:r>
                      <a:r>
                        <a:rPr lang="ja-JP" altLang="en-US" sz="900" b="0">
                          <a:solidFill>
                            <a:schemeClr val="tx1"/>
                          </a:solidFill>
                          <a:latin typeface="メイリオ" panose="020B0604030504040204" pitchFamily="50" charset="-128"/>
                          <a:ea typeface="メイリオ" panose="020B0604030504040204" pitchFamily="50" charset="-128"/>
                        </a:rPr>
                        <a:t>本事業の</a:t>
                      </a:r>
                      <a:r>
                        <a:rPr lang="zh-TW" altLang="en-US" sz="900" b="0">
                          <a:solidFill>
                            <a:schemeClr val="tx1"/>
                          </a:solidFill>
                          <a:latin typeface="メイリオ" panose="020B0604030504040204" pitchFamily="50" charset="-128"/>
                          <a:ea typeface="メイリオ" panose="020B0604030504040204" pitchFamily="50" charset="-128"/>
                        </a:rPr>
                        <a:t>提案書</a:t>
                      </a:r>
                      <a:r>
                        <a:rPr lang="en-US" altLang="ja-JP" sz="900" b="0">
                          <a:solidFill>
                            <a:srgbClr val="37373A"/>
                          </a:solidFill>
                          <a:latin typeface="メイリオ" panose="020B0604030504040204" pitchFamily="50" charset="-128"/>
                          <a:ea typeface="メイリオ" panose="020B0604030504040204" pitchFamily="50" charset="-128"/>
                        </a:rPr>
                        <a:t> </a:t>
                      </a:r>
                      <a:r>
                        <a:rPr lang="ja-JP" altLang="en-US" sz="900" b="0">
                          <a:solidFill>
                            <a:srgbClr val="37373A"/>
                          </a:solidFill>
                          <a:latin typeface="メイリオ" panose="020B0604030504040204" pitchFamily="50" charset="-128"/>
                          <a:ea typeface="メイリオ" panose="020B0604030504040204" pitchFamily="50" charset="-128"/>
                        </a:rPr>
                        <a:t>審査用資料 </a:t>
                      </a:r>
                      <a:r>
                        <a:rPr lang="ja-JP" altLang="en-US" sz="900" b="0">
                          <a:solidFill>
                            <a:srgbClr val="37373A"/>
                          </a:solidFill>
                          <a:latin typeface="メイリオ" panose="020B0604030504040204" pitchFamily="50" charset="-128"/>
                          <a:ea typeface="メイリオ" panose="020B0604030504040204" pitchFamily="50" charset="-128"/>
                          <a:cs typeface="+mn-cs"/>
                        </a:rPr>
                        <a:t>非公開</a:t>
                      </a:r>
                      <a:endParaRPr kumimoji="1" lang="en-US" altLang="ja-JP" sz="900" kern="1200">
                        <a:solidFill>
                          <a:schemeClr val="tx1"/>
                        </a:solidFill>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a:solidFill>
                            <a:schemeClr val="tx1"/>
                          </a:solidFill>
                          <a:latin typeface="メイリオ" panose="020B0604030504040204" pitchFamily="50" charset="-128"/>
                          <a:ea typeface="メイリオ" panose="020B0604030504040204" pitchFamily="50" charset="-128"/>
                          <a:cs typeface="+mn-cs"/>
                        </a:rPr>
                        <a:t>ページ</a:t>
                      </a:r>
                      <a:endParaRPr kumimoji="1" lang="en-US" altLang="ja-JP" sz="900" kern="1200">
                        <a:solidFill>
                          <a:schemeClr val="tx1"/>
                        </a:solidFill>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ページ数</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評価カテゴリー</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提案書類の主な参考箇所</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extLst>
                  <a:ext uri="{0D108BD9-81ED-4DB2-BD59-A6C34878D82A}">
                    <a16:rowId xmlns:a16="http://schemas.microsoft.com/office/drawing/2014/main" val="2787974032"/>
                  </a:ext>
                </a:extLst>
              </a:tr>
              <a:tr h="303174">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indent="0">
                        <a:spcBef>
                          <a:spcPts val="300"/>
                        </a:spcBef>
                        <a:buFont typeface="+mj-lt"/>
                        <a:buNone/>
                      </a:pPr>
                      <a:r>
                        <a:rPr kumimoji="1" lang="ja-JP" altLang="en-US" sz="900" kern="1200">
                          <a:solidFill>
                            <a:schemeClr val="tx1"/>
                          </a:solidFill>
                          <a:latin typeface="メイリオ" panose="020B0604030504040204" pitchFamily="50" charset="-128"/>
                          <a:ea typeface="メイリオ" panose="020B0604030504040204" pitchFamily="50" charset="-128"/>
                          <a:cs typeface="+mn-cs"/>
                        </a:rPr>
                        <a:t>　　懸賞広告との合致性</a:t>
                      </a:r>
                      <a:endParaRPr lang="ja-JP" altLang="en-US" sz="900">
                        <a:solidFill>
                          <a:schemeClr val="tx1"/>
                        </a:solidFill>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p.7</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１枚</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kern="0">
                          <a:latin typeface="メイリオ" panose="020B0604030504040204" pitchFamily="50" charset="-128"/>
                          <a:ea typeface="メイリオ" panose="020B0604030504040204" pitchFamily="50" charset="-128"/>
                        </a:rPr>
                        <a:t>事業評価</a:t>
                      </a:r>
                      <a:endParaRPr kumimoji="0" lang="en-US" altLang="ja-JP" sz="900" kern="0">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900" kern="0">
                          <a:latin typeface="メイリオ" panose="020B0604030504040204" pitchFamily="50" charset="-128"/>
                          <a:ea typeface="メイリオ" panose="020B0604030504040204" pitchFamily="50" charset="-128"/>
                        </a:rPr>
                        <a:t>Ⅲ-1~9</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2667288859"/>
                  </a:ext>
                </a:extLst>
              </a:tr>
              <a:tr h="303174">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tx1"/>
                          </a:solidFill>
                          <a:latin typeface="メイリオ" panose="020B0604030504040204" pitchFamily="50" charset="-128"/>
                          <a:ea typeface="メイリオ" panose="020B0604030504040204" pitchFamily="50" charset="-128"/>
                          <a:cs typeface="+mn-cs"/>
                        </a:rPr>
                        <a:t>　　提案ソリューションの革新性</a:t>
                      </a:r>
                      <a:endParaRPr lang="ja-JP" altLang="en-US" sz="900" dirty="0">
                        <a:solidFill>
                          <a:schemeClr val="tx1"/>
                        </a:solidFill>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p.8</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１枚</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事業評価</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Ⅲ-1,2,4,5,7</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1823548738"/>
                  </a:ext>
                </a:extLst>
              </a:tr>
              <a:tr h="303174">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a:solidFill>
                            <a:schemeClr val="tx1"/>
                          </a:solidFill>
                          <a:latin typeface="メイリオ" panose="020B0604030504040204" pitchFamily="50" charset="-128"/>
                          <a:ea typeface="メイリオ" panose="020B0604030504040204" pitchFamily="50" charset="-128"/>
                          <a:cs typeface="+mn-cs"/>
                        </a:rPr>
                        <a:t>　　</a:t>
                      </a:r>
                      <a:r>
                        <a:rPr kumimoji="1" lang="zh-TW" altLang="en-US" sz="900" kern="1200">
                          <a:solidFill>
                            <a:schemeClr val="tx1"/>
                          </a:solidFill>
                          <a:latin typeface="メイリオ" panose="020B0604030504040204" pitchFamily="50" charset="-128"/>
                          <a:ea typeface="メイリオ" panose="020B0604030504040204" pitchFamily="50" charset="-128"/>
                          <a:cs typeface="+mn-cs"/>
                        </a:rPr>
                        <a:t>新市場創出効果</a:t>
                      </a:r>
                      <a:endParaRPr lang="ja-JP" altLang="en-US" sz="900">
                        <a:solidFill>
                          <a:schemeClr val="tx1"/>
                        </a:solidFill>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p.9</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１枚</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事業評価</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kern="0">
                          <a:latin typeface="メイリオ" panose="020B0604030504040204" pitchFamily="50" charset="-128"/>
                          <a:ea typeface="メイリオ" panose="020B0604030504040204" pitchFamily="50" charset="-128"/>
                        </a:rPr>
                        <a:t>Ⅲ-2,3</a:t>
                      </a:r>
                      <a:endParaRPr kumimoji="0" lang="ja-JP" altLang="en-US"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3795697048"/>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tx1"/>
                          </a:solidFill>
                          <a:latin typeface="メイリオ" panose="020B0604030504040204" pitchFamily="50" charset="-128"/>
                          <a:ea typeface="メイリオ" panose="020B0604030504040204" pitchFamily="50" charset="-128"/>
                          <a:cs typeface="+mn-cs"/>
                        </a:rPr>
                        <a:t>　　</a:t>
                      </a:r>
                      <a:r>
                        <a:rPr lang="ja-JP" altLang="en-US" sz="900" dirty="0">
                          <a:solidFill>
                            <a:schemeClr val="tx1"/>
                          </a:solidFill>
                          <a:latin typeface="メイリオ" panose="020B0604030504040204" pitchFamily="50" charset="-128"/>
                          <a:ea typeface="メイリオ" panose="020B0604030504040204" pitchFamily="50" charset="-128"/>
                        </a:rPr>
                        <a:t>実行体制、コンプライアンス・技術運用体制</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p.10</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１枚</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kern="0">
                          <a:latin typeface="メイリオ" panose="020B0604030504040204" pitchFamily="50" charset="-128"/>
                          <a:ea typeface="メイリオ" panose="020B0604030504040204" pitchFamily="50" charset="-128"/>
                        </a:rPr>
                        <a:t>事業評価</a:t>
                      </a:r>
                      <a:endParaRPr kumimoji="0" lang="en-US" altLang="ja-JP" sz="900" kern="0">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900" kern="0">
                          <a:latin typeface="メイリオ" panose="020B0604030504040204" pitchFamily="50" charset="-128"/>
                          <a:ea typeface="メイリオ" panose="020B0604030504040204" pitchFamily="50" charset="-128"/>
                        </a:rPr>
                        <a:t>Ⅲ-6,8,9 </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602256904"/>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a:solidFill>
                            <a:schemeClr val="tx1"/>
                          </a:solidFill>
                          <a:latin typeface="メイリオ" panose="020B0604030504040204" pitchFamily="50" charset="-128"/>
                          <a:ea typeface="メイリオ" panose="020B0604030504040204" pitchFamily="50" charset="-128"/>
                          <a:cs typeface="+mn-cs"/>
                        </a:rPr>
                        <a:t>　　</a:t>
                      </a:r>
                      <a:r>
                        <a:rPr lang="ja-JP" altLang="en-US" sz="900">
                          <a:latin typeface="メイリオ" panose="020B0604030504040204" pitchFamily="50" charset="-128"/>
                          <a:ea typeface="メイリオ" panose="020B0604030504040204" pitchFamily="50" charset="-128"/>
                        </a:rPr>
                        <a:t>脳由来信号の科学的妥当性</a:t>
                      </a:r>
                      <a:endParaRPr lang="ja-JP" altLang="en-US" sz="900">
                        <a:solidFill>
                          <a:schemeClr val="tx1"/>
                        </a:solidFill>
                        <a:latin typeface="メイリオ" panose="020B0604030504040204" pitchFamily="50" charset="-128"/>
                        <a:ea typeface="メイリオ" panose="020B0604030504040204" pitchFamily="50" charset="-128"/>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900" kern="1200">
                          <a:solidFill>
                            <a:schemeClr val="tx1"/>
                          </a:solidFill>
                          <a:latin typeface="メイリオ" panose="020B0604030504040204" pitchFamily="50" charset="-128"/>
                          <a:ea typeface="メイリオ" panose="020B0604030504040204" pitchFamily="50" charset="-128"/>
                          <a:cs typeface="+mn-cs"/>
                        </a:rPr>
                        <a:t>p.11</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１枚</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技術評価</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900" kern="0">
                          <a:latin typeface="メイリオ" panose="020B0604030504040204" pitchFamily="50" charset="-128"/>
                          <a:ea typeface="メイリオ" panose="020B0604030504040204" pitchFamily="50" charset="-128"/>
                        </a:rPr>
                        <a:t>Ⅲ-2,3,7</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20926297"/>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defTabSz="536575"/>
                      <a:r>
                        <a:rPr kumimoji="1" lang="ja-JP" altLang="en-US" sz="900" kern="1200">
                          <a:solidFill>
                            <a:schemeClr val="tx1"/>
                          </a:solidFill>
                          <a:latin typeface="メイリオ" panose="020B0604030504040204" pitchFamily="50" charset="-128"/>
                          <a:ea typeface="メイリオ" panose="020B0604030504040204" pitchFamily="50" charset="-128"/>
                          <a:cs typeface="+mn-cs"/>
                        </a:rPr>
                        <a:t>　　</a:t>
                      </a:r>
                      <a:r>
                        <a:rPr lang="ja-JP" altLang="en-US" sz="900">
                          <a:solidFill>
                            <a:schemeClr val="tx1"/>
                          </a:solidFill>
                          <a:latin typeface="メイリオ" panose="020B0604030504040204" pitchFamily="50" charset="-128"/>
                          <a:ea typeface="メイリオ" panose="020B0604030504040204" pitchFamily="50" charset="-128"/>
                        </a:rPr>
                        <a:t>研究開発計画の信頼性</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rPr>
                        <a:t>p.12</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１枚</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rPr>
                        <a:t>技術評価</a:t>
                      </a:r>
                      <a:endParaRPr kumimoji="0" lang="en-US" altLang="ja-JP" sz="9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900" kern="0" dirty="0">
                          <a:latin typeface="メイリオ" panose="020B0604030504040204" pitchFamily="50" charset="-128"/>
                          <a:ea typeface="メイリオ" panose="020B0604030504040204" pitchFamily="50" charset="-128"/>
                        </a:rPr>
                        <a:t>Ⅲ-5,7</a:t>
                      </a:r>
                      <a:endParaRPr kumimoji="0" lang="en-US" altLang="ja-JP" sz="9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2018184682"/>
                  </a:ext>
                </a:extLst>
              </a:tr>
            </a:tbl>
          </a:graphicData>
        </a:graphic>
      </p:graphicFrame>
    </p:spTree>
    <p:extLst>
      <p:ext uri="{BB962C8B-B14F-4D97-AF65-F5344CB8AC3E}">
        <p14:creationId xmlns:p14="http://schemas.microsoft.com/office/powerpoint/2010/main" val="327315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45FEA-0AB0-A85D-218E-FB149EBE7225}"/>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1201CFEB-D474-4797-D594-A7DE1AFAA96B}"/>
              </a:ext>
            </a:extLst>
          </p:cNvPr>
          <p:cNvSpPr>
            <a:spLocks noGrp="1"/>
          </p:cNvSpPr>
          <p:nvPr>
            <p:ph type="title"/>
          </p:nvPr>
        </p:nvSpPr>
        <p:spPr/>
        <p:txBody>
          <a:bodyPr vert="horz" lIns="91440" tIns="45720" rIns="91440" bIns="45720" rtlCol="0" anchor="ctr">
            <a:normAutofit/>
          </a:bodyPr>
          <a:lstStyle/>
          <a:p>
            <a:r>
              <a:rPr lang="en-US" altLang="ja-JP">
                <a:solidFill>
                  <a:schemeClr val="tx1"/>
                </a:solidFill>
              </a:rPr>
              <a:t>7</a:t>
            </a:r>
            <a:r>
              <a:rPr lang="ja-JP" altLang="en-US">
                <a:solidFill>
                  <a:schemeClr val="tx1"/>
                </a:solidFill>
              </a:rPr>
              <a:t>．本提案で</a:t>
            </a:r>
            <a:r>
              <a:rPr lang="ja-JP" altLang="ja-JP">
                <a:solidFill>
                  <a:schemeClr val="tx1"/>
                </a:solidFill>
              </a:rPr>
              <a:t>取り扱う脳由来信号</a:t>
            </a:r>
            <a:r>
              <a:rPr lang="ja-JP" altLang="en-US">
                <a:solidFill>
                  <a:schemeClr val="tx1"/>
                </a:solidFill>
              </a:rPr>
              <a:t>の説明</a:t>
            </a:r>
          </a:p>
        </p:txBody>
      </p:sp>
      <p:sp>
        <p:nvSpPr>
          <p:cNvPr id="4" name="スライド番号プレースホルダー 3">
            <a:extLst>
              <a:ext uri="{FF2B5EF4-FFF2-40B4-BE49-F238E27FC236}">
                <a16:creationId xmlns:a16="http://schemas.microsoft.com/office/drawing/2014/main" id="{35DE6A8B-0F01-FCD1-FEE9-D728F82D8CD8}"/>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20</a:t>
            </a:fld>
            <a:endParaRPr lang="ja-JP" altLang="en-US"/>
          </a:p>
        </p:txBody>
      </p:sp>
      <p:sp>
        <p:nvSpPr>
          <p:cNvPr id="6" name="テキスト ボックス 5">
            <a:extLst>
              <a:ext uri="{FF2B5EF4-FFF2-40B4-BE49-F238E27FC236}">
                <a16:creationId xmlns:a16="http://schemas.microsoft.com/office/drawing/2014/main" id="{7081F5AD-C8D5-0F1E-6ED0-577D7C4948C0}"/>
              </a:ext>
            </a:extLst>
          </p:cNvPr>
          <p:cNvSpPr txBox="1"/>
          <p:nvPr/>
        </p:nvSpPr>
        <p:spPr>
          <a:xfrm>
            <a:off x="363823" y="1140483"/>
            <a:ext cx="9094684" cy="769441"/>
          </a:xfrm>
          <a:prstGeom prst="rect">
            <a:avLst/>
          </a:prstGeom>
          <a:noFill/>
        </p:spPr>
        <p:txBody>
          <a:bodyPr wrap="square">
            <a:spAutoFit/>
          </a:bodyPr>
          <a:lstStyle/>
          <a:p>
            <a:r>
              <a:rPr lang="ja-JP" altLang="en-US" sz="1100">
                <a:solidFill>
                  <a:schemeClr val="accent1"/>
                </a:solidFill>
              </a:rPr>
              <a:t>本提案で利用予定の計測デバイス（ハードウェア・ミドルウェア）に関して、脳に由来する生体情報が得られることや当該情報が信頼にたる品質であること等を説明してください。（別紙：ルールブック </a:t>
            </a:r>
            <a:r>
              <a:rPr lang="en-US" altLang="ja-JP" sz="1100">
                <a:solidFill>
                  <a:schemeClr val="accent1"/>
                </a:solidFill>
              </a:rPr>
              <a:t>p.4, 5</a:t>
            </a:r>
            <a:r>
              <a:rPr lang="ja-JP" altLang="en-US" sz="1100">
                <a:solidFill>
                  <a:schemeClr val="accent1"/>
                </a:solidFill>
              </a:rPr>
              <a:t>参照）</a:t>
            </a:r>
            <a:endParaRPr lang="en-US" altLang="ja-JP" sz="1100">
              <a:solidFill>
                <a:schemeClr val="accent1"/>
              </a:solidFill>
            </a:endParaRPr>
          </a:p>
          <a:p>
            <a:endParaRPr lang="en-US" altLang="ja-JP" sz="1100">
              <a:solidFill>
                <a:schemeClr val="accent1"/>
              </a:solidFill>
            </a:endParaRPr>
          </a:p>
          <a:p>
            <a:r>
              <a:rPr lang="ja-JP" altLang="en-US" sz="1100">
                <a:solidFill>
                  <a:schemeClr val="accent1"/>
                </a:solidFill>
              </a:rPr>
              <a:t>最大３スライド以内に収めてください。</a:t>
            </a:r>
            <a:endParaRPr lang="en-US" altLang="ja-JP" sz="1100">
              <a:solidFill>
                <a:schemeClr val="accent1"/>
              </a:solidFill>
            </a:endParaRPr>
          </a:p>
        </p:txBody>
      </p:sp>
      <p:sp>
        <p:nvSpPr>
          <p:cNvPr id="5" name="Rectangle 16">
            <a:extLst>
              <a:ext uri="{FF2B5EF4-FFF2-40B4-BE49-F238E27FC236}">
                <a16:creationId xmlns:a16="http://schemas.microsoft.com/office/drawing/2014/main" id="{16FFDB62-C59A-363C-D80C-7A4F98EE74DD}"/>
              </a:ext>
            </a:extLst>
          </p:cNvPr>
          <p:cNvSpPr/>
          <p:nvPr/>
        </p:nvSpPr>
        <p:spPr>
          <a:xfrm>
            <a:off x="206805" y="6492874"/>
            <a:ext cx="9251702" cy="365125"/>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pPr>
            <a:r>
              <a:rPr lang="ja-JP" altLang="en-US" sz="1200">
                <a:solidFill>
                  <a:schemeClr val="tx1"/>
                </a:solidFill>
                <a:latin typeface="Trebuchet MS" panose="020B0603020202020204" pitchFamily="34" charset="0"/>
                <a:ea typeface="Meiryo UI" panose="020B0604030504040204" pitchFamily="50" charset="-128"/>
              </a:rPr>
              <a:t>対象審査項目： 懸賞広告との合致性、</a:t>
            </a:r>
            <a:r>
              <a:rPr lang="zh-TW" altLang="en-US" sz="1200">
                <a:solidFill>
                  <a:schemeClr val="tx1"/>
                </a:solidFill>
                <a:latin typeface="Trebuchet MS" panose="020B0603020202020204" pitchFamily="34" charset="0"/>
                <a:ea typeface="Meiryo UI" panose="020B0604030504040204" pitchFamily="50" charset="-128"/>
              </a:rPr>
              <a:t> 新市場創出効果</a:t>
            </a:r>
            <a:r>
              <a:rPr lang="ja-JP" altLang="en-US" sz="1200">
                <a:solidFill>
                  <a:schemeClr val="tx1"/>
                </a:solidFill>
                <a:latin typeface="Trebuchet MS" panose="020B0603020202020204" pitchFamily="34" charset="0"/>
                <a:ea typeface="Meiryo UI" panose="020B0604030504040204" pitchFamily="50" charset="-128"/>
              </a:rPr>
              <a:t>、 研究開発計画の信頼性、 脳由来信号の活用について</a:t>
            </a:r>
            <a:endParaRPr lang="en-US" altLang="ja-JP" sz="1200">
              <a:solidFill>
                <a:schemeClr val="tx1"/>
              </a:solidFill>
              <a:latin typeface="Trebuchet MS" panose="020B0603020202020204" pitchFamily="34" charset="0"/>
              <a:ea typeface="Meiryo UI" panose="020B0604030504040204" pitchFamily="50" charset="-128"/>
            </a:endParaRPr>
          </a:p>
        </p:txBody>
      </p:sp>
      <p:sp>
        <p:nvSpPr>
          <p:cNvPr id="7" name="テキスト ボックス 6">
            <a:extLst>
              <a:ext uri="{FF2B5EF4-FFF2-40B4-BE49-F238E27FC236}">
                <a16:creationId xmlns:a16="http://schemas.microsoft.com/office/drawing/2014/main" id="{3F8942AA-DA51-33E6-C5FB-DE821ADBDF18}"/>
              </a:ext>
            </a:extLst>
          </p:cNvPr>
          <p:cNvSpPr txBox="1"/>
          <p:nvPr/>
        </p:nvSpPr>
        <p:spPr>
          <a:xfrm>
            <a:off x="8707030" y="-1"/>
            <a:ext cx="1198969" cy="215444"/>
          </a:xfrm>
          <a:prstGeom prst="rect">
            <a:avLst/>
          </a:prstGeom>
          <a:solidFill>
            <a:schemeClr val="tx1"/>
          </a:solidFill>
          <a:ln>
            <a:noFill/>
          </a:ln>
        </p:spPr>
        <p:txBody>
          <a:bodyPr wrap="square" rtlCol="0">
            <a:spAutoFit/>
          </a:bodyPr>
          <a:lstStyle/>
          <a:p>
            <a:pPr algn="ctr"/>
            <a:r>
              <a:rPr lang="ja-JP" altLang="en-US" sz="800">
                <a:solidFill>
                  <a:schemeClr val="bg1"/>
                </a:solidFill>
                <a:latin typeface="メイリオ" panose="020B0604030504040204" pitchFamily="50" charset="-128"/>
                <a:ea typeface="メイリオ" panose="020B0604030504040204" pitchFamily="50" charset="-128"/>
              </a:rPr>
              <a:t>予選</a:t>
            </a:r>
            <a:r>
              <a:rPr kumimoji="1" lang="ja-JP" altLang="en-US" sz="800">
                <a:solidFill>
                  <a:schemeClr val="bg1"/>
                </a:solidFill>
                <a:latin typeface="メイリオ" panose="020B0604030504040204" pitchFamily="50" charset="-128"/>
                <a:ea typeface="メイリオ" panose="020B0604030504040204" pitchFamily="50" charset="-128"/>
              </a:rPr>
              <a:t>審査用補足資料</a:t>
            </a:r>
          </a:p>
        </p:txBody>
      </p:sp>
    </p:spTree>
    <p:extLst>
      <p:ext uri="{BB962C8B-B14F-4D97-AF65-F5344CB8AC3E}">
        <p14:creationId xmlns:p14="http://schemas.microsoft.com/office/powerpoint/2010/main" val="29090277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9D84B-1E82-757C-FE6A-E5FDD4FB01EE}"/>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3DA73E9F-7CC9-D558-9471-D8FB754DFBD7}"/>
              </a:ext>
            </a:extLst>
          </p:cNvPr>
          <p:cNvSpPr>
            <a:spLocks noGrp="1"/>
          </p:cNvSpPr>
          <p:nvPr>
            <p:ph type="title"/>
          </p:nvPr>
        </p:nvSpPr>
        <p:spPr/>
        <p:txBody>
          <a:bodyPr vert="horz" lIns="91440" tIns="45720" rIns="91440" bIns="45720" rtlCol="0" anchor="ctr">
            <a:normAutofit/>
          </a:bodyPr>
          <a:lstStyle/>
          <a:p>
            <a:r>
              <a:rPr lang="en-US" altLang="ja-JP">
                <a:solidFill>
                  <a:schemeClr val="tx1"/>
                </a:solidFill>
              </a:rPr>
              <a:t>8</a:t>
            </a:r>
            <a:r>
              <a:rPr lang="ja-JP" altLang="en-US">
                <a:solidFill>
                  <a:schemeClr val="tx1"/>
                </a:solidFill>
              </a:rPr>
              <a:t>．実行体制</a:t>
            </a:r>
          </a:p>
        </p:txBody>
      </p:sp>
      <p:sp>
        <p:nvSpPr>
          <p:cNvPr id="4" name="スライド番号プレースホルダー 3">
            <a:extLst>
              <a:ext uri="{FF2B5EF4-FFF2-40B4-BE49-F238E27FC236}">
                <a16:creationId xmlns:a16="http://schemas.microsoft.com/office/drawing/2014/main" id="{34DF01FE-383F-DB74-7947-0D89F4700817}"/>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21</a:t>
            </a:fld>
            <a:endParaRPr lang="ja-JP" altLang="en-US"/>
          </a:p>
        </p:txBody>
      </p:sp>
      <p:sp>
        <p:nvSpPr>
          <p:cNvPr id="6" name="テキスト ボックス 5">
            <a:extLst>
              <a:ext uri="{FF2B5EF4-FFF2-40B4-BE49-F238E27FC236}">
                <a16:creationId xmlns:a16="http://schemas.microsoft.com/office/drawing/2014/main" id="{30A2E308-CB39-19E1-BC3C-1050C87778F6}"/>
              </a:ext>
            </a:extLst>
          </p:cNvPr>
          <p:cNvSpPr txBox="1"/>
          <p:nvPr/>
        </p:nvSpPr>
        <p:spPr>
          <a:xfrm>
            <a:off x="363823" y="1140483"/>
            <a:ext cx="9193695" cy="1954381"/>
          </a:xfrm>
          <a:prstGeom prst="rect">
            <a:avLst/>
          </a:prstGeom>
          <a:noFill/>
        </p:spPr>
        <p:txBody>
          <a:bodyPr wrap="square">
            <a:spAutoFit/>
          </a:bodyPr>
          <a:lstStyle/>
          <a:p>
            <a:r>
              <a:rPr lang="ja-JP" altLang="en-US" sz="1100" dirty="0">
                <a:solidFill>
                  <a:schemeClr val="accent1"/>
                </a:solidFill>
              </a:rPr>
              <a:t>提案内容を実行する体制について記載してください。グループで提案する場合、担当領域の分担についても、体系的に整理してください。なお、これまでブレインテックの取り組み経験のない新規プレイヤーを巻き込んでおり、実行に必要な人材や関係者を含む強固な体制が構築されている点があれば説明してください。 （最大１スライド以内）</a:t>
            </a:r>
            <a:endParaRPr lang="en-US" altLang="ja-JP" sz="1100" dirty="0">
              <a:solidFill>
                <a:schemeClr val="accent1"/>
              </a:solidFill>
            </a:endParaRPr>
          </a:p>
          <a:p>
            <a:endParaRPr lang="en-US" altLang="ja-JP" sz="1100" dirty="0">
              <a:solidFill>
                <a:schemeClr val="accent1"/>
              </a:solidFill>
            </a:endParaRPr>
          </a:p>
          <a:p>
            <a:r>
              <a:rPr lang="en-US" altLang="ja-JP" sz="1000" dirty="0">
                <a:solidFill>
                  <a:schemeClr val="accent1"/>
                </a:solidFill>
              </a:rPr>
              <a:t>※</a:t>
            </a:r>
            <a:r>
              <a:rPr lang="ja-JP" altLang="en-US" sz="1100" dirty="0">
                <a:solidFill>
                  <a:schemeClr val="accent1"/>
                </a:solidFill>
              </a:rPr>
              <a:t>新規プレイヤーを参画させる場合は、新規プレイヤーであることが一目で分かるよう明示してください。新規プレイヤーの定義は「過去</a:t>
            </a:r>
            <a:r>
              <a:rPr lang="en-US" altLang="ja-JP" sz="1100" dirty="0">
                <a:solidFill>
                  <a:schemeClr val="accent1"/>
                </a:solidFill>
              </a:rPr>
              <a:t>3</a:t>
            </a:r>
            <a:r>
              <a:rPr lang="ja-JP" altLang="en-US" sz="1100" dirty="0">
                <a:solidFill>
                  <a:schemeClr val="accent1"/>
                </a:solidFill>
              </a:rPr>
              <a:t>年間に脳科学／</a:t>
            </a:r>
            <a:r>
              <a:rPr lang="en-US" altLang="ja-JP" sz="1100" dirty="0">
                <a:solidFill>
                  <a:schemeClr val="accent1"/>
                </a:solidFill>
              </a:rPr>
              <a:t>BCI</a:t>
            </a:r>
            <a:r>
              <a:rPr lang="ja-JP" altLang="en-US" sz="1100" dirty="0">
                <a:solidFill>
                  <a:schemeClr val="accent1"/>
                </a:solidFill>
              </a:rPr>
              <a:t>に関する事業・研究・共同研究・共同実験・製品販売の実績がない企業・団体・研究機関（研究室を含む）」とします。記載内容に虚偽の疑いがある場合は、事務局より確認の照会を行うことがあります。</a:t>
            </a:r>
            <a:br>
              <a:rPr lang="en-US" altLang="ja-JP" sz="1100" dirty="0">
                <a:solidFill>
                  <a:schemeClr val="accent1"/>
                </a:solidFill>
              </a:rPr>
            </a:br>
            <a:r>
              <a:rPr lang="en-US" altLang="ja-JP" sz="1100" dirty="0">
                <a:solidFill>
                  <a:schemeClr val="accent1"/>
                </a:solidFill>
              </a:rPr>
              <a:t>※BCI</a:t>
            </a:r>
            <a:r>
              <a:rPr lang="ja-JP" altLang="en-US" sz="1100" dirty="0">
                <a:solidFill>
                  <a:schemeClr val="accent1"/>
                </a:solidFill>
              </a:rPr>
              <a:t>：</a:t>
            </a:r>
            <a:r>
              <a:rPr lang="en-US" altLang="ja-JP" sz="1100" dirty="0">
                <a:solidFill>
                  <a:schemeClr val="accent1"/>
                </a:solidFill>
              </a:rPr>
              <a:t>Brain Computer Interface</a:t>
            </a:r>
            <a:r>
              <a:rPr lang="ja-JP" altLang="en-US" sz="1100" dirty="0">
                <a:solidFill>
                  <a:schemeClr val="accent1"/>
                </a:solidFill>
              </a:rPr>
              <a:t>の略称で、脳とコンピューターを繋ぐシステムや技術の総称です。</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また、体制図に記載の主な参加者の詳細についても、各参加者（各団体）につき最大２スライドに収めてください。</a:t>
            </a:r>
            <a:br>
              <a:rPr lang="en-US" altLang="ja-JP" sz="1100" dirty="0">
                <a:solidFill>
                  <a:schemeClr val="accent1"/>
                </a:solidFill>
              </a:rPr>
            </a:br>
            <a:r>
              <a:rPr lang="en-US" altLang="ja-JP" sz="1100" dirty="0">
                <a:solidFill>
                  <a:schemeClr val="accent1"/>
                </a:solidFill>
              </a:rPr>
              <a:t>※</a:t>
            </a:r>
            <a:r>
              <a:rPr lang="ja-JP" altLang="en-US" sz="1100" dirty="0">
                <a:solidFill>
                  <a:schemeClr val="accent1"/>
                </a:solidFill>
              </a:rPr>
              <a:t>参加者が複数いる場合は、その数に応じて（</a:t>
            </a:r>
            <a:r>
              <a:rPr lang="en-US" altLang="ja-JP" sz="1100" dirty="0">
                <a:solidFill>
                  <a:schemeClr val="accent1"/>
                </a:solidFill>
              </a:rPr>
              <a:t>1</a:t>
            </a:r>
            <a:r>
              <a:rPr lang="ja-JP" altLang="en-US" sz="1100" dirty="0">
                <a:solidFill>
                  <a:schemeClr val="accent1"/>
                </a:solidFill>
              </a:rPr>
              <a:t>参加者あたり最大</a:t>
            </a:r>
            <a:r>
              <a:rPr lang="en-US" altLang="ja-JP" sz="1100" dirty="0">
                <a:solidFill>
                  <a:schemeClr val="accent1"/>
                </a:solidFill>
              </a:rPr>
              <a:t>2</a:t>
            </a:r>
            <a:r>
              <a:rPr lang="ja-JP" altLang="en-US" sz="1100" dirty="0">
                <a:solidFill>
                  <a:schemeClr val="accent1"/>
                </a:solidFill>
              </a:rPr>
              <a:t>スライド）追加できます。</a:t>
            </a:r>
            <a:endParaRPr lang="en-US" altLang="ja-JP" sz="1100" dirty="0">
              <a:solidFill>
                <a:schemeClr val="accent1"/>
              </a:solidFill>
            </a:endParaRPr>
          </a:p>
        </p:txBody>
      </p:sp>
      <p:sp>
        <p:nvSpPr>
          <p:cNvPr id="7" name="Rectangle 16">
            <a:extLst>
              <a:ext uri="{FF2B5EF4-FFF2-40B4-BE49-F238E27FC236}">
                <a16:creationId xmlns:a16="http://schemas.microsoft.com/office/drawing/2014/main" id="{7E5FC613-81FA-6F22-E37A-2A275AC4241C}"/>
              </a:ext>
            </a:extLst>
          </p:cNvPr>
          <p:cNvSpPr/>
          <p:nvPr/>
        </p:nvSpPr>
        <p:spPr>
          <a:xfrm>
            <a:off x="206805" y="6492874"/>
            <a:ext cx="9251702" cy="365125"/>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pPr>
            <a:r>
              <a:rPr lang="ja-JP" altLang="en-US" sz="1200">
                <a:solidFill>
                  <a:schemeClr val="tx1"/>
                </a:solidFill>
                <a:latin typeface="Trebuchet MS" panose="020B0603020202020204" pitchFamily="34" charset="0"/>
                <a:ea typeface="Meiryo UI" panose="020B0604030504040204" pitchFamily="50" charset="-128"/>
              </a:rPr>
              <a:t>対象審査項目： 懸賞広告との合致性、 実行体制・遂行能力</a:t>
            </a:r>
            <a:endParaRPr lang="en-US" altLang="ja-JP" sz="1200">
              <a:solidFill>
                <a:schemeClr val="tx1"/>
              </a:solidFill>
              <a:latin typeface="Trebuchet MS" panose="020B0603020202020204" pitchFamily="34" charset="0"/>
              <a:ea typeface="Meiryo UI" panose="020B0604030504040204" pitchFamily="50" charset="-128"/>
            </a:endParaRPr>
          </a:p>
        </p:txBody>
      </p:sp>
      <p:sp>
        <p:nvSpPr>
          <p:cNvPr id="5" name="テキスト ボックス 4">
            <a:extLst>
              <a:ext uri="{FF2B5EF4-FFF2-40B4-BE49-F238E27FC236}">
                <a16:creationId xmlns:a16="http://schemas.microsoft.com/office/drawing/2014/main" id="{CB881FF0-9F46-AC72-99A4-525C54E7CBD5}"/>
              </a:ext>
            </a:extLst>
          </p:cNvPr>
          <p:cNvSpPr txBox="1"/>
          <p:nvPr/>
        </p:nvSpPr>
        <p:spPr>
          <a:xfrm>
            <a:off x="8707030" y="-1"/>
            <a:ext cx="1198969" cy="215444"/>
          </a:xfrm>
          <a:prstGeom prst="rect">
            <a:avLst/>
          </a:prstGeom>
          <a:solidFill>
            <a:schemeClr val="tx1"/>
          </a:solidFill>
          <a:ln>
            <a:noFill/>
          </a:ln>
        </p:spPr>
        <p:txBody>
          <a:bodyPr wrap="square" rtlCol="0">
            <a:spAutoFit/>
          </a:bodyPr>
          <a:lstStyle/>
          <a:p>
            <a:pPr algn="ctr"/>
            <a:r>
              <a:rPr lang="ja-JP" altLang="en-US" sz="800">
                <a:solidFill>
                  <a:schemeClr val="bg1"/>
                </a:solidFill>
                <a:latin typeface="メイリオ" panose="020B0604030504040204" pitchFamily="50" charset="-128"/>
                <a:ea typeface="メイリオ" panose="020B0604030504040204" pitchFamily="50" charset="-128"/>
              </a:rPr>
              <a:t>予選</a:t>
            </a:r>
            <a:r>
              <a:rPr kumimoji="1" lang="ja-JP" altLang="en-US" sz="800">
                <a:solidFill>
                  <a:schemeClr val="bg1"/>
                </a:solidFill>
                <a:latin typeface="メイリオ" panose="020B0604030504040204" pitchFamily="50" charset="-128"/>
                <a:ea typeface="メイリオ" panose="020B0604030504040204" pitchFamily="50" charset="-128"/>
              </a:rPr>
              <a:t>審査用補足資料</a:t>
            </a:r>
          </a:p>
        </p:txBody>
      </p:sp>
    </p:spTree>
    <p:extLst>
      <p:ext uri="{BB962C8B-B14F-4D97-AF65-F5344CB8AC3E}">
        <p14:creationId xmlns:p14="http://schemas.microsoft.com/office/powerpoint/2010/main" val="35613960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E9173-1AA0-28ED-1CB2-55166C200658}"/>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FFA68A43-EF1F-E22F-DFB2-043F9D0FDA95}"/>
              </a:ext>
            </a:extLst>
          </p:cNvPr>
          <p:cNvSpPr>
            <a:spLocks noGrp="1"/>
          </p:cNvSpPr>
          <p:nvPr>
            <p:ph type="title"/>
          </p:nvPr>
        </p:nvSpPr>
        <p:spPr/>
        <p:txBody>
          <a:bodyPr vert="horz" lIns="91440" tIns="45720" rIns="91440" bIns="45720" rtlCol="0" anchor="ctr">
            <a:normAutofit/>
          </a:bodyPr>
          <a:lstStyle/>
          <a:p>
            <a:r>
              <a:rPr lang="en-US" altLang="ja-JP">
                <a:solidFill>
                  <a:schemeClr val="tx1"/>
                </a:solidFill>
              </a:rPr>
              <a:t>9</a:t>
            </a:r>
            <a:r>
              <a:rPr lang="ja-JP" altLang="en-US">
                <a:solidFill>
                  <a:schemeClr val="tx1"/>
                </a:solidFill>
              </a:rPr>
              <a:t>．</a:t>
            </a:r>
            <a:r>
              <a:rPr lang="ja-JP" altLang="ja-JP">
                <a:solidFill>
                  <a:schemeClr val="tx1"/>
                </a:solidFill>
              </a:rPr>
              <a:t>当該技術又は関連技術の研究開発実績</a:t>
            </a:r>
            <a:endParaRPr lang="ja-JP" altLang="en-US">
              <a:solidFill>
                <a:schemeClr val="tx1"/>
              </a:solidFill>
            </a:endParaRPr>
          </a:p>
        </p:txBody>
      </p:sp>
      <p:sp>
        <p:nvSpPr>
          <p:cNvPr id="4" name="スライド番号プレースホルダー 3">
            <a:extLst>
              <a:ext uri="{FF2B5EF4-FFF2-40B4-BE49-F238E27FC236}">
                <a16:creationId xmlns:a16="http://schemas.microsoft.com/office/drawing/2014/main" id="{CCCB97E9-4639-4DB1-2CB9-CBA664B307E2}"/>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22</a:t>
            </a:fld>
            <a:endParaRPr lang="ja-JP" altLang="en-US"/>
          </a:p>
        </p:txBody>
      </p:sp>
      <p:sp>
        <p:nvSpPr>
          <p:cNvPr id="7" name="テキスト ボックス 6">
            <a:extLst>
              <a:ext uri="{FF2B5EF4-FFF2-40B4-BE49-F238E27FC236}">
                <a16:creationId xmlns:a16="http://schemas.microsoft.com/office/drawing/2014/main" id="{C135A128-224E-B8A5-755C-169FF404F466}"/>
              </a:ext>
            </a:extLst>
          </p:cNvPr>
          <p:cNvSpPr txBox="1"/>
          <p:nvPr/>
        </p:nvSpPr>
        <p:spPr>
          <a:xfrm>
            <a:off x="363823" y="1140483"/>
            <a:ext cx="9193695" cy="1785104"/>
          </a:xfrm>
          <a:prstGeom prst="rect">
            <a:avLst/>
          </a:prstGeom>
          <a:noFill/>
        </p:spPr>
        <p:txBody>
          <a:bodyPr wrap="square">
            <a:spAutoFit/>
          </a:bodyPr>
          <a:lstStyle/>
          <a:p>
            <a:r>
              <a:rPr lang="ja-JP" altLang="en-US" sz="1100">
                <a:solidFill>
                  <a:schemeClr val="accent1"/>
                </a:solidFill>
              </a:rPr>
              <a:t>①関連する特許等の権利関係・ノウハウ等の保有状況、②当該提案に有用な研究開発実績について、記載してください。</a:t>
            </a:r>
          </a:p>
          <a:p>
            <a:endParaRPr lang="en-US" altLang="ja-JP" sz="1100">
              <a:solidFill>
                <a:schemeClr val="accent1"/>
              </a:solidFill>
            </a:endParaRPr>
          </a:p>
          <a:p>
            <a:r>
              <a:rPr lang="ja-JP" altLang="en-US" sz="1100">
                <a:solidFill>
                  <a:schemeClr val="accent1"/>
                </a:solidFill>
              </a:rPr>
              <a:t>①関連する特許等の権利関係・ノウハウ等の保有状況</a:t>
            </a:r>
            <a:br>
              <a:rPr lang="en-US" altLang="ja-JP" sz="1100" b="1">
                <a:solidFill>
                  <a:schemeClr val="accent1"/>
                </a:solidFill>
              </a:rPr>
            </a:br>
            <a:r>
              <a:rPr lang="ja-JP" altLang="en-US" sz="1100">
                <a:solidFill>
                  <a:schemeClr val="accent1"/>
                </a:solidFill>
              </a:rPr>
              <a:t>本事業の円滑な遂行にあたり、有用な保有している関連特許等の権利関係やノウハウ等の保有状況について、記載してください。</a:t>
            </a:r>
            <a:br>
              <a:rPr lang="en-US" altLang="ja-JP" sz="1100">
                <a:solidFill>
                  <a:schemeClr val="accent1"/>
                </a:solidFill>
              </a:rPr>
            </a:br>
            <a:r>
              <a:rPr lang="en-US" altLang="ja-JP" sz="1100">
                <a:solidFill>
                  <a:schemeClr val="accent1"/>
                </a:solidFill>
              </a:rPr>
              <a:t>※</a:t>
            </a:r>
            <a:r>
              <a:rPr lang="ja-JP" altLang="en-US" sz="1100">
                <a:solidFill>
                  <a:schemeClr val="accent1"/>
                </a:solidFill>
              </a:rPr>
              <a:t>もし可能であれば類似特許及びその差分、クローズド戦略を取る等の特許戦略について記載してください。</a:t>
            </a:r>
            <a:br>
              <a:rPr lang="en-US" altLang="ja-JP" sz="1100">
                <a:solidFill>
                  <a:schemeClr val="accent1"/>
                </a:solidFill>
              </a:rPr>
            </a:br>
            <a:br>
              <a:rPr lang="en-US" altLang="ja-JP" sz="1100">
                <a:solidFill>
                  <a:schemeClr val="accent1"/>
                </a:solidFill>
              </a:rPr>
            </a:br>
            <a:r>
              <a:rPr lang="ja-JP" altLang="en-US" sz="1100">
                <a:solidFill>
                  <a:schemeClr val="accent1"/>
                </a:solidFill>
              </a:rPr>
              <a:t>②当該提案に有用な研究開発実績</a:t>
            </a:r>
            <a:br>
              <a:rPr lang="en-US" altLang="ja-JP" sz="1100">
                <a:solidFill>
                  <a:schemeClr val="accent1"/>
                </a:solidFill>
              </a:rPr>
            </a:br>
            <a:r>
              <a:rPr lang="ja-JP" altLang="en-US" sz="1100">
                <a:solidFill>
                  <a:schemeClr val="accent1"/>
                </a:solidFill>
              </a:rPr>
              <a:t>提案者の本研究開発もしくは本研究開発の円滑な遂行に資する関連研究開発の実績等を記載してください。</a:t>
            </a:r>
            <a:br>
              <a:rPr lang="en-US" altLang="ja-JP" sz="1100">
                <a:solidFill>
                  <a:schemeClr val="accent1"/>
                </a:solidFill>
              </a:rPr>
            </a:br>
            <a:br>
              <a:rPr lang="en-US" altLang="ja-JP" sz="1100">
                <a:solidFill>
                  <a:schemeClr val="accent1"/>
                </a:solidFill>
              </a:rPr>
            </a:br>
            <a:r>
              <a:rPr lang="ja-JP" altLang="en-US" sz="1100">
                <a:solidFill>
                  <a:schemeClr val="accent1"/>
                </a:solidFill>
              </a:rPr>
              <a:t>それぞれ最大</a:t>
            </a:r>
            <a:r>
              <a:rPr lang="en-US" altLang="ja-JP" sz="1100">
                <a:solidFill>
                  <a:schemeClr val="accent1"/>
                </a:solidFill>
              </a:rPr>
              <a:t>3</a:t>
            </a:r>
            <a:r>
              <a:rPr lang="ja-JP" altLang="en-US" sz="1100">
                <a:solidFill>
                  <a:schemeClr val="accent1"/>
                </a:solidFill>
              </a:rPr>
              <a:t>スライド以内に収めてください。</a:t>
            </a:r>
            <a:endParaRPr lang="en-US" altLang="ja-JP" sz="1100">
              <a:solidFill>
                <a:schemeClr val="accent1"/>
              </a:solidFill>
            </a:endParaRPr>
          </a:p>
        </p:txBody>
      </p:sp>
      <p:sp>
        <p:nvSpPr>
          <p:cNvPr id="6" name="Rectangle 16">
            <a:extLst>
              <a:ext uri="{FF2B5EF4-FFF2-40B4-BE49-F238E27FC236}">
                <a16:creationId xmlns:a16="http://schemas.microsoft.com/office/drawing/2014/main" id="{76DC46B5-8484-40A9-C1DA-5C77C3ADE81C}"/>
              </a:ext>
            </a:extLst>
          </p:cNvPr>
          <p:cNvSpPr/>
          <p:nvPr/>
        </p:nvSpPr>
        <p:spPr>
          <a:xfrm>
            <a:off x="206805" y="6492875"/>
            <a:ext cx="9251702" cy="365125"/>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pPr>
            <a:r>
              <a:rPr lang="ja-JP" altLang="en-US" sz="1200">
                <a:solidFill>
                  <a:schemeClr val="tx1"/>
                </a:solidFill>
                <a:latin typeface="Trebuchet MS" panose="020B0603020202020204" pitchFamily="34" charset="0"/>
                <a:ea typeface="Meiryo UI" panose="020B0604030504040204" pitchFamily="50" charset="-128"/>
              </a:rPr>
              <a:t>対象審査項目： 懸賞広告との合致性、 実行体制・遂行能力</a:t>
            </a:r>
            <a:endParaRPr lang="en-US" altLang="ja-JP" sz="1200">
              <a:solidFill>
                <a:schemeClr val="tx1"/>
              </a:solidFill>
              <a:latin typeface="Trebuchet MS" panose="020B0603020202020204" pitchFamily="34" charset="0"/>
              <a:ea typeface="Meiryo UI" panose="020B0604030504040204" pitchFamily="50" charset="-128"/>
            </a:endParaRPr>
          </a:p>
        </p:txBody>
      </p:sp>
      <p:sp>
        <p:nvSpPr>
          <p:cNvPr id="5" name="テキスト ボックス 4">
            <a:extLst>
              <a:ext uri="{FF2B5EF4-FFF2-40B4-BE49-F238E27FC236}">
                <a16:creationId xmlns:a16="http://schemas.microsoft.com/office/drawing/2014/main" id="{BBC5AE45-478C-E76A-D5C1-B8B43324D554}"/>
              </a:ext>
            </a:extLst>
          </p:cNvPr>
          <p:cNvSpPr txBox="1"/>
          <p:nvPr/>
        </p:nvSpPr>
        <p:spPr>
          <a:xfrm>
            <a:off x="8707030" y="-1"/>
            <a:ext cx="1198969" cy="215444"/>
          </a:xfrm>
          <a:prstGeom prst="rect">
            <a:avLst/>
          </a:prstGeom>
          <a:solidFill>
            <a:schemeClr val="tx1"/>
          </a:solidFill>
          <a:ln>
            <a:noFill/>
          </a:ln>
        </p:spPr>
        <p:txBody>
          <a:bodyPr wrap="square" rtlCol="0">
            <a:spAutoFit/>
          </a:bodyPr>
          <a:lstStyle/>
          <a:p>
            <a:pPr algn="ctr"/>
            <a:r>
              <a:rPr lang="ja-JP" altLang="en-US" sz="800">
                <a:solidFill>
                  <a:schemeClr val="bg1"/>
                </a:solidFill>
                <a:latin typeface="メイリオ" panose="020B0604030504040204" pitchFamily="50" charset="-128"/>
                <a:ea typeface="メイリオ" panose="020B0604030504040204" pitchFamily="50" charset="-128"/>
              </a:rPr>
              <a:t>予選</a:t>
            </a:r>
            <a:r>
              <a:rPr kumimoji="1" lang="ja-JP" altLang="en-US" sz="800">
                <a:solidFill>
                  <a:schemeClr val="bg1"/>
                </a:solidFill>
                <a:latin typeface="メイリオ" panose="020B0604030504040204" pitchFamily="50" charset="-128"/>
                <a:ea typeface="メイリオ" panose="020B0604030504040204" pitchFamily="50" charset="-128"/>
              </a:rPr>
              <a:t>審査用補足資料</a:t>
            </a:r>
          </a:p>
        </p:txBody>
      </p:sp>
    </p:spTree>
    <p:extLst>
      <p:ext uri="{BB962C8B-B14F-4D97-AF65-F5344CB8AC3E}">
        <p14:creationId xmlns:p14="http://schemas.microsoft.com/office/powerpoint/2010/main" val="652748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8B046-D047-D190-D77A-91260DDAD2D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05FDEC1-5F37-F677-9B32-F4B5C5A77EE7}"/>
              </a:ext>
            </a:extLst>
          </p:cNvPr>
          <p:cNvSpPr>
            <a:spLocks noGrp="1"/>
          </p:cNvSpPr>
          <p:nvPr>
            <p:ph type="title"/>
          </p:nvPr>
        </p:nvSpPr>
        <p:spPr/>
        <p:txBody>
          <a:bodyPr vert="horz">
            <a:normAutofit/>
          </a:bodyPr>
          <a:lstStyle/>
          <a:p>
            <a:r>
              <a:rPr lang="ja-JP" altLang="en-US"/>
              <a:t>予選提案書様式</a:t>
            </a:r>
            <a:r>
              <a:rPr lang="en-US" altLang="ja-JP"/>
              <a:t>(</a:t>
            </a:r>
            <a:r>
              <a:rPr lang="ja-JP" altLang="en-US"/>
              <a:t>審査用補足資料</a:t>
            </a:r>
            <a:r>
              <a:rPr lang="en-US" altLang="ja-JP"/>
              <a:t>)</a:t>
            </a:r>
            <a:endParaRPr kumimoji="1" lang="en-US"/>
          </a:p>
        </p:txBody>
      </p:sp>
      <p:sp>
        <p:nvSpPr>
          <p:cNvPr id="3" name="スライド番号プレースホルダー 2">
            <a:extLst>
              <a:ext uri="{FF2B5EF4-FFF2-40B4-BE49-F238E27FC236}">
                <a16:creationId xmlns:a16="http://schemas.microsoft.com/office/drawing/2014/main" id="{C65BE9D1-CCCA-457D-F12B-8AB5C0509FC1}"/>
              </a:ext>
            </a:extLst>
          </p:cNvPr>
          <p:cNvSpPr>
            <a:spLocks noGrp="1"/>
          </p:cNvSpPr>
          <p:nvPr>
            <p:ph type="sldNum" sz="quarter" idx="4"/>
          </p:nvPr>
        </p:nvSpPr>
        <p:spPr/>
        <p:txBody>
          <a:bodyPr/>
          <a:lstStyle/>
          <a:p>
            <a:fld id="{652AE7A0-B274-4AD2-A86F-1F9EDE300C1C}" type="slidenum">
              <a:rPr lang="ja-JP" altLang="en-US" smtClean="0"/>
              <a:pPr/>
              <a:t>3</a:t>
            </a:fld>
            <a:endParaRPr lang="ja-JP" altLang="en-US"/>
          </a:p>
        </p:txBody>
      </p:sp>
      <p:sp>
        <p:nvSpPr>
          <p:cNvPr id="8" name="テキスト ボックス 7">
            <a:extLst>
              <a:ext uri="{FF2B5EF4-FFF2-40B4-BE49-F238E27FC236}">
                <a16:creationId xmlns:a16="http://schemas.microsoft.com/office/drawing/2014/main" id="{324D0182-697E-33C4-48B4-607B36A44A10}"/>
              </a:ext>
            </a:extLst>
          </p:cNvPr>
          <p:cNvSpPr txBox="1"/>
          <p:nvPr/>
        </p:nvSpPr>
        <p:spPr>
          <a:xfrm>
            <a:off x="416999" y="6196688"/>
            <a:ext cx="9231826" cy="276999"/>
          </a:xfrm>
          <a:prstGeom prst="rect">
            <a:avLst/>
          </a:prstGeom>
          <a:noFill/>
        </p:spPr>
        <p:txBody>
          <a:bodyPr wrap="square">
            <a:spAutoFit/>
          </a:bodyPr>
          <a:lstStyle/>
          <a:p>
            <a:r>
              <a:rPr lang="en-US" altLang="ja-JP" sz="1200" dirty="0">
                <a:solidFill>
                  <a:srgbClr val="0070C0"/>
                </a:solidFill>
                <a:latin typeface="+mn-ea"/>
              </a:rPr>
              <a:t>※</a:t>
            </a:r>
            <a:r>
              <a:rPr lang="ja-JP" altLang="en-US" sz="1200" dirty="0">
                <a:solidFill>
                  <a:srgbClr val="0070C0"/>
                </a:solidFill>
                <a:latin typeface="+mn-ea"/>
              </a:rPr>
              <a:t>提案書のページ数に変更がある場合は、ページ列を適切に修正してください。</a:t>
            </a:r>
            <a:endParaRPr lang="en-US" altLang="ja-JP" sz="1200" dirty="0">
              <a:solidFill>
                <a:srgbClr val="0070C0"/>
              </a:solidFill>
              <a:latin typeface="+mn-ea"/>
            </a:endParaRPr>
          </a:p>
        </p:txBody>
      </p:sp>
      <p:graphicFrame>
        <p:nvGraphicFramePr>
          <p:cNvPr id="7" name="Group 155">
            <a:extLst>
              <a:ext uri="{FF2B5EF4-FFF2-40B4-BE49-F238E27FC236}">
                <a16:creationId xmlns:a16="http://schemas.microsoft.com/office/drawing/2014/main" id="{01E812FA-A550-2CCA-C3A7-6C7F0956D7DA}"/>
              </a:ext>
            </a:extLst>
          </p:cNvPr>
          <p:cNvGraphicFramePr>
            <a:graphicFrameLocks/>
          </p:cNvGraphicFramePr>
          <p:nvPr>
            <p:extLst>
              <p:ext uri="{D42A27DB-BD31-4B8C-83A1-F6EECF244321}">
                <p14:modId xmlns:p14="http://schemas.microsoft.com/office/powerpoint/2010/main" val="1398937170"/>
              </p:ext>
            </p:extLst>
          </p:nvPr>
        </p:nvGraphicFramePr>
        <p:xfrm>
          <a:off x="416999" y="1101960"/>
          <a:ext cx="7562798" cy="3341403"/>
        </p:xfrm>
        <a:graphic>
          <a:graphicData uri="http://schemas.openxmlformats.org/drawingml/2006/table">
            <a:tbl>
              <a:tblPr/>
              <a:tblGrid>
                <a:gridCol w="4507475">
                  <a:extLst>
                    <a:ext uri="{9D8B030D-6E8A-4147-A177-3AD203B41FA5}">
                      <a16:colId xmlns:a16="http://schemas.microsoft.com/office/drawing/2014/main" val="20000"/>
                    </a:ext>
                  </a:extLst>
                </a:gridCol>
                <a:gridCol w="811713">
                  <a:extLst>
                    <a:ext uri="{9D8B030D-6E8A-4147-A177-3AD203B41FA5}">
                      <a16:colId xmlns:a16="http://schemas.microsoft.com/office/drawing/2014/main" val="1174875826"/>
                    </a:ext>
                  </a:extLst>
                </a:gridCol>
                <a:gridCol w="2243610">
                  <a:extLst>
                    <a:ext uri="{9D8B030D-6E8A-4147-A177-3AD203B41FA5}">
                      <a16:colId xmlns:a16="http://schemas.microsoft.com/office/drawing/2014/main" val="956315223"/>
                    </a:ext>
                  </a:extLst>
                </a:gridCol>
              </a:tblGrid>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lang="en-US" altLang="ja-JP" sz="900">
                          <a:solidFill>
                            <a:srgbClr val="37373A"/>
                          </a:solidFill>
                        </a:rPr>
                        <a:t>Ⅲ.</a:t>
                      </a:r>
                      <a:r>
                        <a:rPr kumimoji="1" lang="ja-JP" altLang="en-US" sz="900" kern="1200">
                          <a:solidFill>
                            <a:schemeClr val="tx1"/>
                          </a:solidFill>
                          <a:latin typeface="+mn-lt"/>
                          <a:ea typeface="+mn-ea"/>
                          <a:cs typeface="+mn-cs"/>
                        </a:rPr>
                        <a:t>本事業の</a:t>
                      </a:r>
                      <a:r>
                        <a:rPr kumimoji="1" lang="zh-TW" altLang="en-US" sz="900" kern="1200">
                          <a:solidFill>
                            <a:schemeClr val="tx1"/>
                          </a:solidFill>
                          <a:latin typeface="+mn-lt"/>
                          <a:ea typeface="+mn-ea"/>
                          <a:cs typeface="+mn-cs"/>
                        </a:rPr>
                        <a:t>提案書</a:t>
                      </a:r>
                      <a:r>
                        <a:rPr lang="en-US" altLang="ja-JP" sz="900" b="0">
                          <a:solidFill>
                            <a:srgbClr val="37373A"/>
                          </a:solidFill>
                        </a:rPr>
                        <a:t> </a:t>
                      </a:r>
                      <a:r>
                        <a:rPr lang="ja-JP" altLang="en-US" sz="900" b="0">
                          <a:solidFill>
                            <a:srgbClr val="37373A"/>
                          </a:solidFill>
                        </a:rPr>
                        <a:t>審査用補足資料 非公開</a:t>
                      </a:r>
                      <a:endParaRPr kumimoji="1" lang="en-US" altLang="ja-JP" sz="900" kern="1200">
                        <a:solidFill>
                          <a:schemeClr val="tx1"/>
                        </a:solidFill>
                        <a:latin typeface="+mn-lt"/>
                        <a:ea typeface="+mn-ea"/>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a:solidFill>
                            <a:schemeClr val="tx1"/>
                          </a:solidFill>
                          <a:latin typeface="+mn-lt"/>
                          <a:ea typeface="+mn-ea"/>
                          <a:cs typeface="+mn-cs"/>
                        </a:rPr>
                        <a:t>ページ</a:t>
                      </a:r>
                      <a:endParaRPr kumimoji="1" lang="en-US" altLang="ja-JP" sz="900" kern="1200">
                        <a:solidFill>
                          <a:schemeClr val="tx1"/>
                        </a:solidFill>
                        <a:latin typeface="+mn-lt"/>
                        <a:ea typeface="+mn-ea"/>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normalizeH="0" baseline="0">
                          <a:ln>
                            <a:noFill/>
                          </a:ln>
                          <a:solidFill>
                            <a:schemeClr val="tx1"/>
                          </a:solidFill>
                          <a:effectLst/>
                          <a:latin typeface="+mj-ea"/>
                          <a:ea typeface="+mn-ea"/>
                          <a:cs typeface="+mn-cs"/>
                        </a:rPr>
                        <a:t>ページ数</a:t>
                      </a:r>
                      <a:endParaRPr kumimoji="0" lang="en-US" altLang="ja-JP" sz="900" b="0" i="0" u="none" strike="noStrike" kern="1200" cap="none" normalizeH="0" baseline="0">
                        <a:ln>
                          <a:noFill/>
                        </a:ln>
                        <a:solidFill>
                          <a:schemeClr val="tx1"/>
                        </a:solidFill>
                        <a:effectLst/>
                        <a:latin typeface="+mj-ea"/>
                        <a:ea typeface="+mn-ea"/>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rgbClr val="4472C4">
                        <a:lumMod val="20000"/>
                        <a:lumOff val="80000"/>
                      </a:srgbClr>
                    </a:solidFill>
                  </a:tcPr>
                </a:tc>
                <a:extLst>
                  <a:ext uri="{0D108BD9-81ED-4DB2-BD59-A6C34878D82A}">
                    <a16:rowId xmlns:a16="http://schemas.microsoft.com/office/drawing/2014/main" val="2787974032"/>
                  </a:ext>
                </a:extLst>
              </a:tr>
              <a:tr h="303174">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a:solidFill>
                            <a:schemeClr val="tx1"/>
                          </a:solidFill>
                          <a:latin typeface="+mn-lt"/>
                          <a:ea typeface="+mn-ea"/>
                          <a:cs typeface="+mn-cs"/>
                        </a:rPr>
                        <a:t>　　</a:t>
                      </a:r>
                      <a:r>
                        <a:rPr kumimoji="1" lang="en-US" altLang="ja-JP" sz="900" kern="1200">
                          <a:solidFill>
                            <a:schemeClr val="tx1"/>
                          </a:solidFill>
                          <a:latin typeface="+mn-lt"/>
                          <a:ea typeface="+mn-ea"/>
                          <a:cs typeface="+mn-cs"/>
                        </a:rPr>
                        <a:t>1</a:t>
                      </a:r>
                      <a:r>
                        <a:rPr lang="ja-JP" altLang="en-US" sz="900">
                          <a:solidFill>
                            <a:schemeClr val="tx1"/>
                          </a:solidFill>
                        </a:rPr>
                        <a:t> 課題・背景</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mj-ea"/>
                          <a:ea typeface="+mj-ea"/>
                        </a:rPr>
                        <a:t>p.14</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mj-ea"/>
                          <a:ea typeface="+mj-ea"/>
                        </a:rPr>
                        <a:t>最大２枚</a:t>
                      </a:r>
                      <a:endParaRPr kumimoji="0" lang="en-US" altLang="ja-JP" sz="900" b="0" i="0" u="none" strike="noStrike" cap="none" normalizeH="0" baseline="0">
                        <a:ln>
                          <a:noFill/>
                        </a:ln>
                        <a:solidFill>
                          <a:schemeClr val="tx1"/>
                        </a:solidFill>
                        <a:effectLst/>
                        <a:latin typeface="+mj-ea"/>
                        <a:ea typeface="+mj-ea"/>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1823548738"/>
                  </a:ext>
                </a:extLst>
              </a:tr>
              <a:tr h="303174">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tx1"/>
                          </a:solidFill>
                          <a:latin typeface="+mn-lt"/>
                          <a:ea typeface="+mn-ea"/>
                          <a:cs typeface="+mn-cs"/>
                        </a:rPr>
                        <a:t>　　</a:t>
                      </a:r>
                      <a:r>
                        <a:rPr kumimoji="1" lang="en-US" altLang="ja-JP" sz="900" kern="1200" dirty="0">
                          <a:solidFill>
                            <a:schemeClr val="tx1"/>
                          </a:solidFill>
                          <a:latin typeface="+mn-lt"/>
                          <a:ea typeface="+mn-ea"/>
                          <a:cs typeface="+mn-cs"/>
                        </a:rPr>
                        <a:t>2</a:t>
                      </a:r>
                      <a:r>
                        <a:rPr lang="ja-JP" altLang="en-US" sz="900" dirty="0">
                          <a:solidFill>
                            <a:schemeClr val="tx1"/>
                          </a:solidFill>
                        </a:rPr>
                        <a:t> ソリューション概要・アウトカムの説明</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mj-ea"/>
                          <a:ea typeface="+mj-ea"/>
                        </a:rPr>
                        <a:t>p.15</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mj-ea"/>
                          <a:ea typeface="+mj-ea"/>
                        </a:rPr>
                        <a:t>最大２枚</a:t>
                      </a:r>
                      <a:endParaRPr kumimoji="0" lang="en-US" altLang="ja-JP" sz="900" b="0" i="0" u="none" strike="noStrike" cap="none" normalizeH="0" baseline="0">
                        <a:ln>
                          <a:noFill/>
                        </a:ln>
                        <a:solidFill>
                          <a:schemeClr val="tx1"/>
                        </a:solidFill>
                        <a:effectLst/>
                        <a:latin typeface="+mj-ea"/>
                        <a:ea typeface="+mj-ea"/>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3795697048"/>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tx1"/>
                          </a:solidFill>
                          <a:latin typeface="+mn-lt"/>
                          <a:ea typeface="+mn-ea"/>
                          <a:cs typeface="+mn-cs"/>
                        </a:rPr>
                        <a:t>　　</a:t>
                      </a:r>
                      <a:r>
                        <a:rPr kumimoji="1" lang="en-US" altLang="ja-JP" sz="900" kern="1200" dirty="0">
                          <a:solidFill>
                            <a:schemeClr val="tx1"/>
                          </a:solidFill>
                          <a:latin typeface="+mn-lt"/>
                          <a:ea typeface="+mn-ea"/>
                          <a:cs typeface="+mn-cs"/>
                        </a:rPr>
                        <a:t>3</a:t>
                      </a:r>
                      <a:r>
                        <a:rPr lang="ja-JP" altLang="en-US" sz="900" dirty="0">
                          <a:solidFill>
                            <a:schemeClr val="tx1"/>
                          </a:solidFill>
                        </a:rPr>
                        <a:t> ソリューションの革新性</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mj-ea"/>
                          <a:ea typeface="+mj-ea"/>
                        </a:rPr>
                        <a:t>p.16</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900" b="0" i="0" u="none" strike="noStrike" kern="1200" cap="none" normalizeH="0" baseline="0">
                          <a:ln>
                            <a:noFill/>
                          </a:ln>
                          <a:solidFill>
                            <a:schemeClr val="tx1"/>
                          </a:solidFill>
                          <a:effectLst/>
                          <a:latin typeface="+mj-ea"/>
                          <a:ea typeface="+mn-ea"/>
                          <a:cs typeface="+mn-cs"/>
                        </a:rPr>
                        <a:t>1</a:t>
                      </a:r>
                      <a:r>
                        <a:rPr kumimoji="0" lang="ja-JP" altLang="en-US" sz="900" b="0" i="0" u="none" strike="noStrike" kern="1200" cap="none" normalizeH="0" baseline="0">
                          <a:ln>
                            <a:noFill/>
                          </a:ln>
                          <a:solidFill>
                            <a:schemeClr val="tx1"/>
                          </a:solidFill>
                          <a:effectLst/>
                          <a:latin typeface="+mj-ea"/>
                          <a:ea typeface="+mn-ea"/>
                          <a:cs typeface="+mn-cs"/>
                        </a:rPr>
                        <a:t>枚</a:t>
                      </a:r>
                      <a:endParaRPr kumimoji="0" lang="en-US" altLang="ja-JP" sz="900" b="0" i="0" u="none" strike="noStrike" kern="1200" cap="none" normalizeH="0" baseline="0">
                        <a:ln>
                          <a:noFill/>
                        </a:ln>
                        <a:solidFill>
                          <a:schemeClr val="tx1"/>
                        </a:solidFill>
                        <a:effectLst/>
                        <a:latin typeface="+mj-ea"/>
                        <a:ea typeface="+mn-ea"/>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602256904"/>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tx1"/>
                          </a:solidFill>
                          <a:latin typeface="+mn-lt"/>
                          <a:ea typeface="+mn-ea"/>
                          <a:cs typeface="+mn-cs"/>
                        </a:rPr>
                        <a:t>　　</a:t>
                      </a:r>
                      <a:r>
                        <a:rPr kumimoji="1" lang="en-US" altLang="ja-JP" sz="900" kern="1200" dirty="0">
                          <a:solidFill>
                            <a:schemeClr val="tx1"/>
                          </a:solidFill>
                          <a:latin typeface="+mn-lt"/>
                          <a:ea typeface="+mn-ea"/>
                          <a:cs typeface="+mn-cs"/>
                        </a:rPr>
                        <a:t>4</a:t>
                      </a:r>
                      <a:r>
                        <a:rPr lang="ja-JP" altLang="en-US" sz="900" dirty="0">
                          <a:solidFill>
                            <a:schemeClr val="tx1"/>
                          </a:solidFill>
                        </a:rPr>
                        <a:t> 社会インパクトおよび社会実装アイデア</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900" kern="1200">
                          <a:solidFill>
                            <a:schemeClr val="tx1"/>
                          </a:solidFill>
                          <a:latin typeface="+mn-lt"/>
                          <a:ea typeface="+mn-ea"/>
                          <a:cs typeface="+mn-cs"/>
                        </a:rPr>
                        <a:t>p.17</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900" kern="1200">
                          <a:solidFill>
                            <a:schemeClr val="tx1"/>
                          </a:solidFill>
                          <a:latin typeface="+mn-lt"/>
                          <a:ea typeface="+mn-ea"/>
                          <a:cs typeface="+mn-cs"/>
                        </a:rPr>
                        <a:t>最大２枚</a:t>
                      </a:r>
                      <a:endParaRPr kumimoji="1" lang="en-US" altLang="ja-JP" sz="900" kern="1200">
                        <a:solidFill>
                          <a:schemeClr val="tx1"/>
                        </a:solidFill>
                        <a:latin typeface="+mn-lt"/>
                        <a:ea typeface="+mn-ea"/>
                        <a:cs typeface="+mn-cs"/>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20926297"/>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defTabSz="536575"/>
                      <a:r>
                        <a:rPr kumimoji="1" lang="ja-JP" altLang="en-US" sz="900" kern="1200">
                          <a:solidFill>
                            <a:schemeClr val="tx1"/>
                          </a:solidFill>
                          <a:latin typeface="+mn-lt"/>
                          <a:ea typeface="+mn-ea"/>
                          <a:cs typeface="+mn-cs"/>
                        </a:rPr>
                        <a:t>　　</a:t>
                      </a:r>
                      <a:r>
                        <a:rPr kumimoji="1" lang="en-US" altLang="ja-JP" sz="900" kern="1200">
                          <a:solidFill>
                            <a:schemeClr val="tx1"/>
                          </a:solidFill>
                          <a:latin typeface="+mn-lt"/>
                          <a:ea typeface="+mn-ea"/>
                          <a:cs typeface="+mn-cs"/>
                        </a:rPr>
                        <a:t>5</a:t>
                      </a:r>
                      <a:r>
                        <a:rPr lang="en-US" altLang="ja-JP" sz="900">
                          <a:solidFill>
                            <a:schemeClr val="tx1"/>
                          </a:solidFill>
                        </a:rPr>
                        <a:t> </a:t>
                      </a:r>
                      <a:r>
                        <a:rPr lang="ja-JP" altLang="en-US" sz="900"/>
                        <a:t>ソリューション</a:t>
                      </a:r>
                      <a:r>
                        <a:rPr kumimoji="1" lang="ja-JP" altLang="en-US" sz="900"/>
                        <a:t>研究開発および</a:t>
                      </a:r>
                      <a:r>
                        <a:rPr lang="ja-JP" altLang="en-US" sz="900"/>
                        <a:t>アウトカム評価の実施</a:t>
                      </a:r>
                      <a:r>
                        <a:rPr kumimoji="1" lang="ja-JP" altLang="en-US" sz="900"/>
                        <a:t>計画</a:t>
                      </a:r>
                      <a:endParaRPr lang="ja-JP" altLang="en-US" sz="900">
                        <a:solidFill>
                          <a:schemeClr val="tx1"/>
                        </a:solidFill>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mj-ea"/>
                          <a:ea typeface="+mj-ea"/>
                        </a:rPr>
                        <a:t>p.18</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mj-ea"/>
                          <a:ea typeface="+mj-ea"/>
                        </a:rPr>
                        <a:t>最大５枚</a:t>
                      </a:r>
                      <a:endParaRPr kumimoji="0" lang="en-US" altLang="ja-JP" sz="900" b="0" i="0" u="none" strike="noStrike" cap="none" normalizeH="0" baseline="0">
                        <a:ln>
                          <a:noFill/>
                        </a:ln>
                        <a:solidFill>
                          <a:schemeClr val="tx1"/>
                        </a:solidFill>
                        <a:effectLst/>
                        <a:latin typeface="+mj-ea"/>
                        <a:ea typeface="+mj-ea"/>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2018184682"/>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defTabSz="536575"/>
                      <a:r>
                        <a:rPr kumimoji="1" lang="ja-JP" altLang="en-US" sz="900" kern="1200">
                          <a:solidFill>
                            <a:schemeClr val="tx1"/>
                          </a:solidFill>
                          <a:latin typeface="+mn-lt"/>
                          <a:ea typeface="+mn-ea"/>
                          <a:cs typeface="+mn-cs"/>
                        </a:rPr>
                        <a:t>　　</a:t>
                      </a:r>
                      <a:r>
                        <a:rPr kumimoji="1" lang="en-US" altLang="ja-JP" sz="900" kern="1200">
                          <a:solidFill>
                            <a:schemeClr val="tx1"/>
                          </a:solidFill>
                          <a:latin typeface="+mn-lt"/>
                          <a:ea typeface="+mn-ea"/>
                          <a:cs typeface="+mn-cs"/>
                        </a:rPr>
                        <a:t>6</a:t>
                      </a:r>
                      <a:r>
                        <a:rPr lang="ja-JP" altLang="en-US" sz="900">
                          <a:solidFill>
                            <a:schemeClr val="tx1"/>
                          </a:solidFill>
                        </a:rPr>
                        <a:t> コンプライアンス体制に関する対応状況</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mj-ea"/>
                          <a:ea typeface="+mj-ea"/>
                        </a:rPr>
                        <a:t>p.19</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mj-ea"/>
                          <a:ea typeface="+mj-ea"/>
                        </a:rPr>
                        <a:t>1</a:t>
                      </a:r>
                      <a:r>
                        <a:rPr kumimoji="0" lang="ja-JP" altLang="en-US" sz="900" b="0" i="0" u="none" strike="noStrike" cap="none" normalizeH="0" baseline="0">
                          <a:ln>
                            <a:noFill/>
                          </a:ln>
                          <a:solidFill>
                            <a:schemeClr val="tx1"/>
                          </a:solidFill>
                          <a:effectLst/>
                          <a:latin typeface="+mj-ea"/>
                          <a:ea typeface="+mj-ea"/>
                        </a:rPr>
                        <a:t>枚</a:t>
                      </a:r>
                      <a:endParaRPr kumimoji="0" lang="en-US" altLang="ja-JP" sz="900" b="0" i="0" u="none" strike="noStrike" cap="none" normalizeH="0" baseline="0">
                        <a:ln>
                          <a:noFill/>
                        </a:ln>
                        <a:solidFill>
                          <a:schemeClr val="tx1"/>
                        </a:solidFill>
                        <a:effectLst/>
                        <a:latin typeface="+mj-ea"/>
                        <a:ea typeface="+mj-ea"/>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1785207165"/>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defTabSz="536575"/>
                      <a:r>
                        <a:rPr kumimoji="1" lang="ja-JP" altLang="en-US" sz="900" kern="1200">
                          <a:solidFill>
                            <a:schemeClr val="tx1"/>
                          </a:solidFill>
                          <a:latin typeface="+mn-lt"/>
                          <a:ea typeface="+mn-ea"/>
                          <a:cs typeface="+mn-cs"/>
                        </a:rPr>
                        <a:t>　　</a:t>
                      </a:r>
                      <a:r>
                        <a:rPr kumimoji="1" lang="en-US" altLang="ja-JP" sz="900" kern="1200">
                          <a:solidFill>
                            <a:schemeClr val="tx1"/>
                          </a:solidFill>
                          <a:latin typeface="+mn-lt"/>
                          <a:ea typeface="+mn-ea"/>
                          <a:cs typeface="+mn-cs"/>
                        </a:rPr>
                        <a:t>7</a:t>
                      </a:r>
                      <a:r>
                        <a:rPr lang="ja-JP" altLang="en-US" sz="900">
                          <a:solidFill>
                            <a:schemeClr val="tx1"/>
                          </a:solidFill>
                        </a:rPr>
                        <a:t> 本提案で取り扱う脳由来信号の説明</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mj-ea"/>
                          <a:ea typeface="+mj-ea"/>
                        </a:rPr>
                        <a:t>p.20</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mj-ea"/>
                          <a:ea typeface="+mj-ea"/>
                        </a:rPr>
                        <a:t>最大３枚</a:t>
                      </a:r>
                      <a:endParaRPr kumimoji="0" lang="en-US" altLang="ja-JP" sz="900" b="0" i="0" u="none" strike="noStrike" cap="none" normalizeH="0" baseline="0">
                        <a:ln>
                          <a:noFill/>
                        </a:ln>
                        <a:solidFill>
                          <a:schemeClr val="tx1"/>
                        </a:solidFill>
                        <a:effectLst/>
                        <a:latin typeface="+mj-ea"/>
                        <a:ea typeface="+mj-ea"/>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46028694"/>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defTabSz="536575"/>
                      <a:r>
                        <a:rPr kumimoji="1" lang="ja-JP" altLang="en-US" sz="900" kern="1200">
                          <a:solidFill>
                            <a:schemeClr val="tx1"/>
                          </a:solidFill>
                          <a:latin typeface="+mn-lt"/>
                          <a:ea typeface="+mn-ea"/>
                          <a:cs typeface="+mn-cs"/>
                        </a:rPr>
                        <a:t>　　</a:t>
                      </a:r>
                      <a:r>
                        <a:rPr kumimoji="1" lang="en-US" altLang="ja-JP" sz="900" kern="1200">
                          <a:solidFill>
                            <a:schemeClr val="tx1"/>
                          </a:solidFill>
                          <a:latin typeface="+mn-lt"/>
                          <a:ea typeface="+mn-ea"/>
                          <a:cs typeface="+mn-cs"/>
                        </a:rPr>
                        <a:t>8</a:t>
                      </a:r>
                      <a:r>
                        <a:rPr lang="ja-JP" altLang="en-US" sz="900">
                          <a:solidFill>
                            <a:schemeClr val="tx1"/>
                          </a:solidFill>
                        </a:rPr>
                        <a:t> 実行体制</a:t>
                      </a:r>
                      <a:endParaRPr lang="zh-TW" altLang="en-US" sz="900"/>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mj-ea"/>
                          <a:ea typeface="+mj-ea"/>
                        </a:rPr>
                        <a:t>p.21</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a:ln>
                            <a:noFill/>
                          </a:ln>
                          <a:solidFill>
                            <a:schemeClr val="tx1"/>
                          </a:solidFill>
                          <a:effectLst/>
                          <a:latin typeface="+mj-ea"/>
                          <a:ea typeface="+mj-ea"/>
                        </a:rPr>
                        <a:t>実行体制</a:t>
                      </a:r>
                      <a:r>
                        <a:rPr kumimoji="0" lang="en-US" altLang="ja-JP" sz="900" b="0" i="0" u="none" strike="noStrike" cap="none" normalizeH="0" baseline="0">
                          <a:ln>
                            <a:noFill/>
                          </a:ln>
                          <a:solidFill>
                            <a:schemeClr val="tx1"/>
                          </a:solidFill>
                          <a:effectLst/>
                          <a:latin typeface="+mj-ea"/>
                          <a:ea typeface="+mj-ea"/>
                        </a:rPr>
                        <a:t>1</a:t>
                      </a:r>
                      <a:r>
                        <a:rPr kumimoji="0" lang="ja-JP" altLang="en-US" sz="900" b="0" i="0" u="none" strike="noStrike" cap="none" normalizeH="0" baseline="0">
                          <a:ln>
                            <a:noFill/>
                          </a:ln>
                          <a:solidFill>
                            <a:schemeClr val="tx1"/>
                          </a:solidFill>
                          <a:effectLst/>
                          <a:latin typeface="+mj-ea"/>
                          <a:ea typeface="+mj-ea"/>
                        </a:rPr>
                        <a:t>枚＋主な参加者の詳細（各社最大</a:t>
                      </a:r>
                      <a:r>
                        <a:rPr kumimoji="0" lang="en-US" altLang="ja-JP" sz="900" b="0" i="0" u="none" strike="noStrike" cap="none" normalizeH="0" baseline="0">
                          <a:ln>
                            <a:noFill/>
                          </a:ln>
                          <a:solidFill>
                            <a:schemeClr val="tx1"/>
                          </a:solidFill>
                          <a:effectLst/>
                          <a:latin typeface="+mj-ea"/>
                          <a:ea typeface="+mj-ea"/>
                        </a:rPr>
                        <a:t>2</a:t>
                      </a:r>
                      <a:r>
                        <a:rPr kumimoji="0" lang="ja-JP" altLang="en-US" sz="900" b="0" i="0" u="none" strike="noStrike" cap="none" normalizeH="0" baseline="0">
                          <a:ln>
                            <a:noFill/>
                          </a:ln>
                          <a:solidFill>
                            <a:schemeClr val="tx1"/>
                          </a:solidFill>
                          <a:effectLst/>
                          <a:latin typeface="+mj-ea"/>
                          <a:ea typeface="+mj-ea"/>
                        </a:rPr>
                        <a:t>枚）</a:t>
                      </a:r>
                      <a:endParaRPr kumimoji="0" lang="en-US" altLang="ja-JP" sz="900" b="0" i="0" u="none" strike="noStrike" cap="none" normalizeH="0" baseline="0">
                        <a:ln>
                          <a:noFill/>
                        </a:ln>
                        <a:solidFill>
                          <a:schemeClr val="tx1"/>
                        </a:solidFill>
                        <a:effectLst/>
                        <a:latin typeface="+mj-ea"/>
                        <a:ea typeface="+mj-ea"/>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1856893155"/>
                  </a:ext>
                </a:extLst>
              </a:tr>
              <a:tr h="210952">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536575"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tx1"/>
                          </a:solidFill>
                          <a:latin typeface="+mn-lt"/>
                          <a:ea typeface="+mn-ea"/>
                          <a:cs typeface="+mn-cs"/>
                        </a:rPr>
                        <a:t>　　</a:t>
                      </a:r>
                      <a:r>
                        <a:rPr kumimoji="1" lang="en-US" altLang="ja-JP" sz="900" kern="1200" dirty="0">
                          <a:solidFill>
                            <a:schemeClr val="tx1"/>
                          </a:solidFill>
                          <a:latin typeface="+mn-lt"/>
                          <a:ea typeface="+mn-ea"/>
                          <a:cs typeface="+mn-cs"/>
                        </a:rPr>
                        <a:t>9</a:t>
                      </a:r>
                      <a:r>
                        <a:rPr lang="en-US" altLang="ja-JP" sz="900" dirty="0">
                          <a:solidFill>
                            <a:schemeClr val="tx1"/>
                          </a:solidFill>
                        </a:rPr>
                        <a:t> </a:t>
                      </a:r>
                      <a:r>
                        <a:rPr lang="ja-JP" altLang="ja-JP" sz="900" dirty="0">
                          <a:solidFill>
                            <a:schemeClr val="tx1"/>
                          </a:solidFill>
                        </a:rPr>
                        <a:t>関連</a:t>
                      </a:r>
                      <a:r>
                        <a:rPr lang="ja-JP" altLang="en-US" sz="900" dirty="0">
                          <a:solidFill>
                            <a:schemeClr val="tx1"/>
                          </a:solidFill>
                        </a:rPr>
                        <a:t>する</a:t>
                      </a:r>
                      <a:r>
                        <a:rPr lang="ja-JP" altLang="ja-JP" sz="900" dirty="0">
                          <a:solidFill>
                            <a:schemeClr val="tx1"/>
                          </a:solidFill>
                        </a:rPr>
                        <a:t>技術</a:t>
                      </a:r>
                      <a:r>
                        <a:rPr lang="ja-JP" altLang="en-US" sz="900" dirty="0">
                          <a:solidFill>
                            <a:schemeClr val="tx1"/>
                          </a:solidFill>
                        </a:rPr>
                        <a:t>について</a:t>
                      </a:r>
                      <a:r>
                        <a:rPr lang="ja-JP" altLang="ja-JP" sz="900" dirty="0">
                          <a:solidFill>
                            <a:schemeClr val="tx1"/>
                          </a:solidFill>
                        </a:rPr>
                        <a:t>の</a:t>
                      </a:r>
                      <a:r>
                        <a:rPr lang="ja-JP" altLang="en-US" sz="900" dirty="0">
                          <a:solidFill>
                            <a:schemeClr val="tx1"/>
                          </a:solidFill>
                        </a:rPr>
                        <a:t>権利関係及び</a:t>
                      </a:r>
                      <a:r>
                        <a:rPr lang="ja-JP" altLang="ja-JP" sz="900" dirty="0">
                          <a:solidFill>
                            <a:schemeClr val="tx1"/>
                          </a:solidFill>
                        </a:rPr>
                        <a:t>研究開発実績</a:t>
                      </a:r>
                      <a:endParaRPr lang="zh-TW" altLang="en-US" sz="900" dirty="0"/>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900" b="0" i="0" u="none" strike="noStrike" cap="none" normalizeH="0" baseline="0">
                          <a:ln>
                            <a:noFill/>
                          </a:ln>
                          <a:solidFill>
                            <a:schemeClr val="tx1"/>
                          </a:solidFill>
                          <a:effectLst/>
                          <a:latin typeface="+mj-ea"/>
                          <a:ea typeface="+mj-ea"/>
                        </a:rPr>
                        <a:t>p.22</a:t>
                      </a: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メイリオ"/>
                          <a:ea typeface="メイリオ"/>
                        </a:defRPr>
                      </a:lvl1pPr>
                      <a:lvl2pPr marL="457200" algn="l" defTabSz="914400" rtl="0" eaLnBrk="1" latinLnBrk="0" hangingPunct="1">
                        <a:defRPr kumimoji="1" sz="1800" kern="1200">
                          <a:solidFill>
                            <a:schemeClr val="tx1"/>
                          </a:solidFill>
                          <a:latin typeface="メイリオ"/>
                          <a:ea typeface="メイリオ"/>
                        </a:defRPr>
                      </a:lvl2pPr>
                      <a:lvl3pPr marL="914400" algn="l" defTabSz="914400" rtl="0" eaLnBrk="1" latinLnBrk="0" hangingPunct="1">
                        <a:defRPr kumimoji="1" sz="1800" kern="1200">
                          <a:solidFill>
                            <a:schemeClr val="tx1"/>
                          </a:solidFill>
                          <a:latin typeface="メイリオ"/>
                          <a:ea typeface="メイリオ"/>
                        </a:defRPr>
                      </a:lvl3pPr>
                      <a:lvl4pPr marL="1371600" algn="l" defTabSz="914400" rtl="0" eaLnBrk="1" latinLnBrk="0" hangingPunct="1">
                        <a:defRPr kumimoji="1" sz="1800" kern="1200">
                          <a:solidFill>
                            <a:schemeClr val="tx1"/>
                          </a:solidFill>
                          <a:latin typeface="メイリオ"/>
                          <a:ea typeface="メイリオ"/>
                        </a:defRPr>
                      </a:lvl4pPr>
                      <a:lvl5pPr marL="1828800" algn="l" defTabSz="914400" rtl="0" eaLnBrk="1" latinLnBrk="0" hangingPunct="1">
                        <a:defRPr kumimoji="1" sz="1800" kern="1200">
                          <a:solidFill>
                            <a:schemeClr val="tx1"/>
                          </a:solidFill>
                          <a:latin typeface="メイリオ"/>
                          <a:ea typeface="メイリオ"/>
                        </a:defRPr>
                      </a:lvl5pPr>
                      <a:lvl6pPr marL="2286000" algn="l" defTabSz="914400" rtl="0" eaLnBrk="1" latinLnBrk="0" hangingPunct="1">
                        <a:defRPr kumimoji="1" sz="1800" kern="1200">
                          <a:solidFill>
                            <a:schemeClr val="tx1"/>
                          </a:solidFill>
                          <a:latin typeface="メイリオ"/>
                          <a:ea typeface="メイリオ"/>
                        </a:defRPr>
                      </a:lvl6pPr>
                      <a:lvl7pPr marL="2743200" algn="l" defTabSz="914400" rtl="0" eaLnBrk="1" latinLnBrk="0" hangingPunct="1">
                        <a:defRPr kumimoji="1" sz="1800" kern="1200">
                          <a:solidFill>
                            <a:schemeClr val="tx1"/>
                          </a:solidFill>
                          <a:latin typeface="メイリオ"/>
                          <a:ea typeface="メイリオ"/>
                        </a:defRPr>
                      </a:lvl7pPr>
                      <a:lvl8pPr marL="3200400" algn="l" defTabSz="914400" rtl="0" eaLnBrk="1" latinLnBrk="0" hangingPunct="1">
                        <a:defRPr kumimoji="1" sz="1800" kern="1200">
                          <a:solidFill>
                            <a:schemeClr val="tx1"/>
                          </a:solidFill>
                          <a:latin typeface="メイリオ"/>
                          <a:ea typeface="メイリオ"/>
                        </a:defRPr>
                      </a:lvl8pPr>
                      <a:lvl9pPr marL="3657600" algn="l" defTabSz="914400" rtl="0" eaLnBrk="1" latinLnBrk="0" hangingPunct="1">
                        <a:defRPr kumimoji="1" sz="1800" kern="1200">
                          <a:solidFill>
                            <a:schemeClr val="tx1"/>
                          </a:solidFill>
                          <a:latin typeface="メイリオ"/>
                          <a:ea typeface="メイリオ"/>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900" b="0" i="0" u="none" strike="noStrike" cap="none" normalizeH="0" baseline="0" dirty="0">
                          <a:ln>
                            <a:noFill/>
                          </a:ln>
                          <a:solidFill>
                            <a:schemeClr val="tx1"/>
                          </a:solidFill>
                          <a:effectLst/>
                          <a:latin typeface="+mj-ea"/>
                          <a:ea typeface="+mj-ea"/>
                        </a:rPr>
                        <a:t>①関連する特許等の主要な権利関係・ノウハウ等の保有状況、②研究開発実績、①②合わせて最大２枚</a:t>
                      </a:r>
                      <a:endParaRPr kumimoji="0" lang="en-US" altLang="ja-JP" sz="900" b="0" i="0" u="none" strike="noStrike" cap="none" normalizeH="0" baseline="0" dirty="0">
                        <a:ln>
                          <a:noFill/>
                        </a:ln>
                        <a:solidFill>
                          <a:schemeClr val="tx1"/>
                        </a:solidFill>
                        <a:effectLst/>
                        <a:latin typeface="+mj-ea"/>
                        <a:ea typeface="+mj-ea"/>
                      </a:endParaRPr>
                    </a:p>
                  </a:txBody>
                  <a:tcPr marL="72000" marR="72000" marT="72000" marB="72000" anchor="ctr" horzOverflow="overflow">
                    <a:lnL cap="flat">
                      <a:noFill/>
                    </a:lnL>
                    <a:lnR cap="flat">
                      <a:noFill/>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2222883234"/>
                  </a:ext>
                </a:extLst>
              </a:tr>
            </a:tbl>
          </a:graphicData>
        </a:graphic>
      </p:graphicFrame>
    </p:spTree>
    <p:extLst>
      <p:ext uri="{BB962C8B-B14F-4D97-AF65-F5344CB8AC3E}">
        <p14:creationId xmlns:p14="http://schemas.microsoft.com/office/powerpoint/2010/main" val="169542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DD6E4-6357-DFA8-E80F-527F6BCB5A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193FEB-6E71-2E92-3AAF-133C268A9CCA}"/>
              </a:ext>
            </a:extLst>
          </p:cNvPr>
          <p:cNvSpPr>
            <a:spLocks noGrp="1"/>
          </p:cNvSpPr>
          <p:nvPr>
            <p:ph type="ctrTitle"/>
          </p:nvPr>
        </p:nvSpPr>
        <p:spPr>
          <a:xfrm>
            <a:off x="381000" y="3055053"/>
            <a:ext cx="9144000" cy="747897"/>
          </a:xfrm>
        </p:spPr>
        <p:txBody>
          <a:bodyPr vert="horz" anchor="ctr">
            <a:normAutofit fontScale="90000"/>
          </a:bodyPr>
          <a:lstStyle/>
          <a:p>
            <a:r>
              <a:rPr lang="en-US" altLang="ja-JP" sz="5400" dirty="0">
                <a:solidFill>
                  <a:srgbClr val="37373A"/>
                </a:solidFill>
                <a:latin typeface="メイリオ" panose="020B0604030504040204" pitchFamily="50" charset="-128"/>
                <a:ea typeface="メイリオ" panose="020B0604030504040204" pitchFamily="50" charset="-128"/>
                <a:cs typeface="+mn-cs"/>
              </a:rPr>
              <a:t>Ⅰ.</a:t>
            </a:r>
            <a:r>
              <a:rPr lang="ja-JP" altLang="en-US" sz="5400" b="0" dirty="0">
                <a:solidFill>
                  <a:srgbClr val="37373A"/>
                </a:solidFill>
                <a:latin typeface="メイリオ" panose="020B0604030504040204" pitchFamily="50" charset="-128"/>
                <a:ea typeface="メイリオ" panose="020B0604030504040204" pitchFamily="50" charset="-128"/>
                <a:cs typeface="+mn-cs"/>
              </a:rPr>
              <a:t>本事業の提案内容サマリ</a:t>
            </a:r>
            <a:br>
              <a:rPr lang="en-US" altLang="ja-JP" sz="5400" b="0" dirty="0">
                <a:solidFill>
                  <a:srgbClr val="37373A"/>
                </a:solidFill>
                <a:latin typeface="メイリオ" panose="020B0604030504040204" pitchFamily="50" charset="-128"/>
                <a:ea typeface="メイリオ" panose="020B0604030504040204" pitchFamily="50" charset="-128"/>
                <a:cs typeface="+mn-cs"/>
              </a:rPr>
            </a:br>
            <a:r>
              <a:rPr lang="ja-JP" altLang="en-US" sz="5300" b="0" dirty="0">
                <a:solidFill>
                  <a:srgbClr val="37373A"/>
                </a:solidFill>
                <a:latin typeface="メイリオ" panose="020B0604030504040204" pitchFamily="50" charset="-128"/>
                <a:ea typeface="メイリオ" panose="020B0604030504040204" pitchFamily="50" charset="-128"/>
              </a:rPr>
              <a:t>公開用</a:t>
            </a:r>
            <a:endParaRPr lang="en-US" sz="5300" b="0" dirty="0">
              <a:solidFill>
                <a:srgbClr val="37373A"/>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33573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p:txBody>
          <a:bodyPr vert="horz" lIns="91440" tIns="45720" rIns="91440" bIns="45720" rtlCol="0" anchor="ctr">
            <a:normAutofit/>
          </a:bodyPr>
          <a:lstStyle/>
          <a:p>
            <a:r>
              <a:rPr lang="en-US" altLang="ja-JP">
                <a:solidFill>
                  <a:schemeClr val="tx1"/>
                </a:solidFill>
              </a:rPr>
              <a:t>0. </a:t>
            </a:r>
            <a:r>
              <a:rPr lang="ja-JP" altLang="en-US">
                <a:solidFill>
                  <a:schemeClr val="tx1"/>
                </a:solidFill>
              </a:rPr>
              <a:t>エグゼクティブサマリー</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5</a:t>
            </a:fld>
            <a:endParaRPr lang="ja-JP" altLang="en-US"/>
          </a:p>
        </p:txBody>
      </p:sp>
      <p:sp>
        <p:nvSpPr>
          <p:cNvPr id="6" name="テキスト ボックス 5">
            <a:extLst>
              <a:ext uri="{FF2B5EF4-FFF2-40B4-BE49-F238E27FC236}">
                <a16:creationId xmlns:a16="http://schemas.microsoft.com/office/drawing/2014/main" id="{87B8541F-DA37-0712-750D-A11DF82FF6CF}"/>
              </a:ext>
            </a:extLst>
          </p:cNvPr>
          <p:cNvSpPr txBox="1"/>
          <p:nvPr/>
        </p:nvSpPr>
        <p:spPr>
          <a:xfrm>
            <a:off x="583163" y="1233789"/>
            <a:ext cx="8056983" cy="400110"/>
          </a:xfrm>
          <a:prstGeom prst="rect">
            <a:avLst/>
          </a:prstGeom>
          <a:noFill/>
        </p:spPr>
        <p:txBody>
          <a:bodyPr wrap="square">
            <a:spAutoFit/>
          </a:bodyPr>
          <a:lstStyle/>
          <a:p>
            <a:r>
              <a:rPr lang="ja-JP" altLang="en-US" sz="2000">
                <a:solidFill>
                  <a:schemeClr val="accent1"/>
                </a:solidFill>
                <a:latin typeface="+mn-ea"/>
              </a:rPr>
              <a:t>提案タイトル：</a:t>
            </a:r>
            <a:r>
              <a:rPr lang="en-US" altLang="ja-JP" sz="2000">
                <a:solidFill>
                  <a:schemeClr val="accent1"/>
                </a:solidFill>
                <a:latin typeface="+mn-ea"/>
              </a:rPr>
              <a:t>XXXXX</a:t>
            </a:r>
          </a:p>
        </p:txBody>
      </p:sp>
      <p:sp>
        <p:nvSpPr>
          <p:cNvPr id="5" name="正方形/長方形 4">
            <a:extLst>
              <a:ext uri="{FF2B5EF4-FFF2-40B4-BE49-F238E27FC236}">
                <a16:creationId xmlns:a16="http://schemas.microsoft.com/office/drawing/2014/main" id="{4D9697A1-C422-CFC7-F5E8-A6A7D61D8C3D}"/>
              </a:ext>
            </a:extLst>
          </p:cNvPr>
          <p:cNvSpPr/>
          <p:nvPr/>
        </p:nvSpPr>
        <p:spPr>
          <a:xfrm>
            <a:off x="583163" y="1592605"/>
            <a:ext cx="1417653" cy="7876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latin typeface="+mn-ea"/>
              </a:rPr>
              <a:t>チーム概要</a:t>
            </a:r>
            <a:endParaRPr kumimoji="1" lang="en-US">
              <a:latin typeface="+mn-ea"/>
            </a:endParaRPr>
          </a:p>
        </p:txBody>
      </p:sp>
      <p:sp>
        <p:nvSpPr>
          <p:cNvPr id="7" name="正方形/長方形 6">
            <a:extLst>
              <a:ext uri="{FF2B5EF4-FFF2-40B4-BE49-F238E27FC236}">
                <a16:creationId xmlns:a16="http://schemas.microsoft.com/office/drawing/2014/main" id="{B454958A-A98B-58A8-8A2B-1D75F09B4476}"/>
              </a:ext>
            </a:extLst>
          </p:cNvPr>
          <p:cNvSpPr/>
          <p:nvPr/>
        </p:nvSpPr>
        <p:spPr>
          <a:xfrm>
            <a:off x="2076985" y="1592605"/>
            <a:ext cx="7245852" cy="78765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a:solidFill>
                  <a:schemeClr val="accent1"/>
                </a:solidFill>
                <a:latin typeface="+mn-ea"/>
              </a:rPr>
              <a:t>提案チームについて説明してください</a:t>
            </a:r>
            <a:endParaRPr kumimoji="1" lang="en-US" sz="1400">
              <a:solidFill>
                <a:schemeClr val="accent1"/>
              </a:solidFill>
              <a:latin typeface="+mn-ea"/>
            </a:endParaRPr>
          </a:p>
        </p:txBody>
      </p:sp>
      <p:grpSp>
        <p:nvGrpSpPr>
          <p:cNvPr id="8" name="グループ化 4">
            <a:extLst>
              <a:ext uri="{FF2B5EF4-FFF2-40B4-BE49-F238E27FC236}">
                <a16:creationId xmlns:a16="http://schemas.microsoft.com/office/drawing/2014/main" id="{45552754-7395-654D-C515-CFA490A26384}"/>
              </a:ext>
            </a:extLst>
          </p:cNvPr>
          <p:cNvGrpSpPr/>
          <p:nvPr/>
        </p:nvGrpSpPr>
        <p:grpSpPr>
          <a:xfrm>
            <a:off x="3722255" y="2478129"/>
            <a:ext cx="5600582" cy="336349"/>
            <a:chOff x="653442" y="1983554"/>
            <a:chExt cx="3469984" cy="336349"/>
          </a:xfrm>
        </p:grpSpPr>
        <p:sp>
          <p:nvSpPr>
            <p:cNvPr id="9" name="ee4pHeader2">
              <a:extLst>
                <a:ext uri="{FF2B5EF4-FFF2-40B4-BE49-F238E27FC236}">
                  <a16:creationId xmlns:a16="http://schemas.microsoft.com/office/drawing/2014/main" id="{201FB4C4-F5C3-6DA9-0F95-B211C1C3BD64}"/>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a:defRPr/>
              </a:pPr>
              <a:r>
                <a:rPr lang="ja-JP" altLang="en-US" sz="2000">
                  <a:solidFill>
                    <a:srgbClr val="0E2841"/>
                  </a:solidFill>
                  <a:latin typeface="+mn-ea"/>
                  <a:cs typeface="Meiryo UI" panose="020B0604030504040204" pitchFamily="34" charset="-128"/>
                  <a:sym typeface="Meiryo UI" panose="020B0604030504040204" pitchFamily="50" charset="-128"/>
                </a:rPr>
                <a:t>ソリューション概要</a:t>
              </a:r>
            </a:p>
          </p:txBody>
        </p:sp>
        <p:cxnSp>
          <p:nvCxnSpPr>
            <p:cNvPr id="10" name="Straight Connector 34">
              <a:extLst>
                <a:ext uri="{FF2B5EF4-FFF2-40B4-BE49-F238E27FC236}">
                  <a16:creationId xmlns:a16="http://schemas.microsoft.com/office/drawing/2014/main" id="{98FA6B29-4991-C17D-11FE-4B60DA0FEF79}"/>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2" name="正方形/長方形 14">
            <a:extLst>
              <a:ext uri="{FF2B5EF4-FFF2-40B4-BE49-F238E27FC236}">
                <a16:creationId xmlns:a16="http://schemas.microsoft.com/office/drawing/2014/main" id="{B8D9FFFF-1482-E83B-6E41-72664D19B3A4}"/>
              </a:ext>
            </a:extLst>
          </p:cNvPr>
          <p:cNvSpPr/>
          <p:nvPr/>
        </p:nvSpPr>
        <p:spPr>
          <a:xfrm>
            <a:off x="3734243" y="2910320"/>
            <a:ext cx="5587869" cy="358255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defRPr/>
            </a:pPr>
            <a:r>
              <a:rPr lang="ja-JP" altLang="en-US" sz="1600">
                <a:solidFill>
                  <a:schemeClr val="accent1"/>
                </a:solidFill>
                <a:latin typeface="+mn-ea"/>
              </a:rPr>
              <a:t>提案するソリューションの概要について、説明してください。また、提案するソリューションを活用することで獲得できる成果について、わかりやすく整理して記載してください</a:t>
            </a:r>
            <a:br>
              <a:rPr lang="en-US" altLang="ja-JP" sz="1600">
                <a:solidFill>
                  <a:schemeClr val="accent1"/>
                </a:solidFill>
                <a:latin typeface="+mn-ea"/>
              </a:rPr>
            </a:br>
            <a:r>
              <a:rPr lang="en-US" altLang="ja-JP" sz="1600">
                <a:solidFill>
                  <a:schemeClr val="accent1"/>
                </a:solidFill>
                <a:latin typeface="+mn-ea"/>
              </a:rPr>
              <a:t>※</a:t>
            </a:r>
            <a:r>
              <a:rPr lang="ja-JP" altLang="en-US" sz="1600">
                <a:solidFill>
                  <a:schemeClr val="accent1"/>
                </a:solidFill>
                <a:latin typeface="+mn-ea"/>
              </a:rPr>
              <a:t>アイコン等を用いて可能な限り視覚的に表現ください</a:t>
            </a:r>
            <a:endParaRPr kumimoji="1" lang="en-US" altLang="ja-JP" sz="1600">
              <a:solidFill>
                <a:schemeClr val="accent1"/>
              </a:solidFill>
              <a:latin typeface="+mn-ea"/>
            </a:endParaRPr>
          </a:p>
        </p:txBody>
      </p:sp>
      <p:grpSp>
        <p:nvGrpSpPr>
          <p:cNvPr id="13" name="グループ化 12">
            <a:extLst>
              <a:ext uri="{FF2B5EF4-FFF2-40B4-BE49-F238E27FC236}">
                <a16:creationId xmlns:a16="http://schemas.microsoft.com/office/drawing/2014/main" id="{547912FC-FF50-998F-EB35-573CB07CBCE8}"/>
              </a:ext>
            </a:extLst>
          </p:cNvPr>
          <p:cNvGrpSpPr/>
          <p:nvPr/>
        </p:nvGrpSpPr>
        <p:grpSpPr>
          <a:xfrm>
            <a:off x="583163" y="2491399"/>
            <a:ext cx="3000546" cy="336349"/>
            <a:chOff x="653442" y="1983554"/>
            <a:chExt cx="3469984" cy="336349"/>
          </a:xfrm>
        </p:grpSpPr>
        <p:sp>
          <p:nvSpPr>
            <p:cNvPr id="14" name="ee4pHeader2">
              <a:extLst>
                <a:ext uri="{FF2B5EF4-FFF2-40B4-BE49-F238E27FC236}">
                  <a16:creationId xmlns:a16="http://schemas.microsoft.com/office/drawing/2014/main" id="{2A7A6BFA-3267-A3E2-EABD-0D53D37B9E4A}"/>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a:defRPr/>
              </a:pPr>
              <a:r>
                <a:rPr lang="ja-JP" altLang="en-US" sz="2000">
                  <a:solidFill>
                    <a:srgbClr val="0E2841"/>
                  </a:solidFill>
                  <a:latin typeface="+mn-ea"/>
                  <a:cs typeface="Meiryo UI" panose="020B0604030504040204" pitchFamily="34" charset="-128"/>
                  <a:sym typeface="Meiryo UI" panose="020B0604030504040204" pitchFamily="50" charset="-128"/>
                </a:rPr>
                <a:t>課題・背景</a:t>
              </a:r>
            </a:p>
          </p:txBody>
        </p:sp>
        <p:cxnSp>
          <p:nvCxnSpPr>
            <p:cNvPr id="15" name="Straight Connector 34">
              <a:extLst>
                <a:ext uri="{FF2B5EF4-FFF2-40B4-BE49-F238E27FC236}">
                  <a16:creationId xmlns:a16="http://schemas.microsoft.com/office/drawing/2014/main" id="{924C27D6-F349-4C52-2187-B83CD82E278B}"/>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6" name="正方形/長方形 14">
            <a:extLst>
              <a:ext uri="{FF2B5EF4-FFF2-40B4-BE49-F238E27FC236}">
                <a16:creationId xmlns:a16="http://schemas.microsoft.com/office/drawing/2014/main" id="{7DC49FE7-C26F-98DA-3F4D-BC2659A587F8}"/>
              </a:ext>
            </a:extLst>
          </p:cNvPr>
          <p:cNvSpPr/>
          <p:nvPr/>
        </p:nvSpPr>
        <p:spPr>
          <a:xfrm>
            <a:off x="583163" y="2910320"/>
            <a:ext cx="3000546" cy="358255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defRPr/>
            </a:pPr>
            <a:r>
              <a:rPr lang="ja-JP" altLang="en-US" sz="1600" dirty="0">
                <a:solidFill>
                  <a:schemeClr val="accent1"/>
                </a:solidFill>
                <a:latin typeface="+mn-ea"/>
              </a:rPr>
              <a:t>本提案で取り上げる社会課題・ユースケースをご記載ください</a:t>
            </a:r>
            <a:endParaRPr kumimoji="1" lang="en-US" altLang="ja-JP" sz="1600" dirty="0">
              <a:solidFill>
                <a:schemeClr val="accent1"/>
              </a:solidFill>
              <a:latin typeface="+mn-ea"/>
            </a:endParaRPr>
          </a:p>
        </p:txBody>
      </p:sp>
      <p:sp>
        <p:nvSpPr>
          <p:cNvPr id="11" name="テキスト ボックス 10">
            <a:extLst>
              <a:ext uri="{FF2B5EF4-FFF2-40B4-BE49-F238E27FC236}">
                <a16:creationId xmlns:a16="http://schemas.microsoft.com/office/drawing/2014/main" id="{AFD22C8D-4D25-4C48-F078-6F1CC509C946}"/>
              </a:ext>
            </a:extLst>
          </p:cNvPr>
          <p:cNvSpPr txBox="1"/>
          <p:nvPr/>
        </p:nvSpPr>
        <p:spPr>
          <a:xfrm>
            <a:off x="1712024" y="4618133"/>
            <a:ext cx="6963987" cy="646331"/>
          </a:xfrm>
          <a:prstGeom prst="rect">
            <a:avLst/>
          </a:prstGeom>
          <a:noFill/>
          <a:ln>
            <a:solidFill>
              <a:srgbClr val="FF0000"/>
            </a:solidFill>
          </a:ln>
        </p:spPr>
        <p:txBody>
          <a:bodyPr wrap="square">
            <a:spAutoFit/>
          </a:bodyPr>
          <a:lstStyle/>
          <a:p>
            <a:r>
              <a:rPr lang="en-US" altLang="ja-JP">
                <a:solidFill>
                  <a:srgbClr val="FF0000"/>
                </a:solidFill>
              </a:rPr>
              <a:t>※</a:t>
            </a:r>
            <a:r>
              <a:rPr lang="ja-JP" altLang="en-US">
                <a:solidFill>
                  <a:srgbClr val="FF0000"/>
                </a:solidFill>
              </a:rPr>
              <a:t>以降全スライドについて、青字のコメントは削除してください。</a:t>
            </a:r>
            <a:endParaRPr lang="en-US" altLang="ja-JP">
              <a:solidFill>
                <a:srgbClr val="FF0000"/>
              </a:solidFill>
            </a:endParaRPr>
          </a:p>
          <a:p>
            <a:r>
              <a:rPr lang="en-US" altLang="ja-JP" sz="1800">
                <a:solidFill>
                  <a:srgbClr val="FF0000"/>
                </a:solidFill>
              </a:rPr>
              <a:t>※</a:t>
            </a:r>
            <a:r>
              <a:rPr lang="ja-JP" altLang="en-US" sz="1800">
                <a:solidFill>
                  <a:srgbClr val="FF0000"/>
                </a:solidFill>
              </a:rPr>
              <a:t>フォントサイズは</a:t>
            </a:r>
            <a:r>
              <a:rPr lang="en-US" altLang="ja-JP" sz="1800">
                <a:solidFill>
                  <a:srgbClr val="FF0000"/>
                </a:solidFill>
              </a:rPr>
              <a:t>11</a:t>
            </a:r>
            <a:r>
              <a:rPr lang="ja-JP" altLang="en-US">
                <a:solidFill>
                  <a:srgbClr val="FF0000"/>
                </a:solidFill>
              </a:rPr>
              <a:t>ポイント</a:t>
            </a:r>
            <a:r>
              <a:rPr lang="ja-JP" altLang="en-US" sz="1800">
                <a:solidFill>
                  <a:srgbClr val="FF0000"/>
                </a:solidFill>
              </a:rPr>
              <a:t>以上としてください。</a:t>
            </a:r>
            <a:endParaRPr lang="en-US" altLang="ja-JP">
              <a:solidFill>
                <a:srgbClr val="FF0000"/>
              </a:solidFill>
            </a:endParaRPr>
          </a:p>
        </p:txBody>
      </p:sp>
      <p:sp>
        <p:nvSpPr>
          <p:cNvPr id="17" name="テキスト ボックス 16">
            <a:extLst>
              <a:ext uri="{FF2B5EF4-FFF2-40B4-BE49-F238E27FC236}">
                <a16:creationId xmlns:a16="http://schemas.microsoft.com/office/drawing/2014/main" id="{3CEB02BE-68CA-3030-3A64-48429E4A5593}"/>
              </a:ext>
            </a:extLst>
          </p:cNvPr>
          <p:cNvSpPr txBox="1"/>
          <p:nvPr/>
        </p:nvSpPr>
        <p:spPr>
          <a:xfrm>
            <a:off x="1676159" y="620076"/>
            <a:ext cx="6963987" cy="646331"/>
          </a:xfrm>
          <a:prstGeom prst="rect">
            <a:avLst/>
          </a:prstGeom>
          <a:noFill/>
          <a:ln>
            <a:solidFill>
              <a:srgbClr val="FF0000"/>
            </a:solidFill>
          </a:ln>
        </p:spPr>
        <p:txBody>
          <a:bodyPr wrap="square">
            <a:spAutoFit/>
          </a:bodyPr>
          <a:lstStyle/>
          <a:p>
            <a:r>
              <a:rPr lang="ja-JP" altLang="en-US">
                <a:solidFill>
                  <a:srgbClr val="FF0000"/>
                </a:solidFill>
                <a:latin typeface="+mn-ea"/>
              </a:rPr>
              <a:t>このページに記載した内容は公開される可能性がございますので記載内容（秘匿情報は記載しない等）にご注意ください</a:t>
            </a:r>
            <a:endParaRPr lang="en-US" altLang="ja-JP">
              <a:solidFill>
                <a:srgbClr val="FF0000"/>
              </a:solidFill>
            </a:endParaRPr>
          </a:p>
        </p:txBody>
      </p:sp>
    </p:spTree>
    <p:extLst>
      <p:ext uri="{BB962C8B-B14F-4D97-AF65-F5344CB8AC3E}">
        <p14:creationId xmlns:p14="http://schemas.microsoft.com/office/powerpoint/2010/main" val="3917126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94CCD-50F8-EA99-20EA-04CFA40E1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2753A1-594E-3F19-7B82-05BAC0E3BF77}"/>
              </a:ext>
            </a:extLst>
          </p:cNvPr>
          <p:cNvSpPr>
            <a:spLocks noGrp="1"/>
          </p:cNvSpPr>
          <p:nvPr>
            <p:ph type="ctrTitle"/>
          </p:nvPr>
        </p:nvSpPr>
        <p:spPr>
          <a:xfrm>
            <a:off x="381000" y="3055053"/>
            <a:ext cx="9144000" cy="747897"/>
          </a:xfrm>
        </p:spPr>
        <p:txBody>
          <a:bodyPr vert="horz" anchor="ctr">
            <a:normAutofit fontScale="90000"/>
          </a:bodyPr>
          <a:lstStyle/>
          <a:p>
            <a:r>
              <a:rPr lang="en-US" altLang="ja-JP" sz="5400" dirty="0">
                <a:solidFill>
                  <a:srgbClr val="37373A"/>
                </a:solidFill>
                <a:latin typeface="メイリオ" panose="020B0604030504040204" pitchFamily="50" charset="-128"/>
                <a:ea typeface="メイリオ" panose="020B0604030504040204" pitchFamily="50" charset="-128"/>
              </a:rPr>
              <a:t>Ⅱ</a:t>
            </a:r>
            <a:r>
              <a:rPr lang="en-US" altLang="ja-JP" sz="5400" dirty="0">
                <a:solidFill>
                  <a:srgbClr val="37373A"/>
                </a:solidFill>
                <a:latin typeface="メイリオ" panose="020B0604030504040204" pitchFamily="50" charset="-128"/>
                <a:ea typeface="メイリオ" panose="020B0604030504040204" pitchFamily="50" charset="-128"/>
                <a:cs typeface="+mn-cs"/>
              </a:rPr>
              <a:t>.</a:t>
            </a:r>
            <a:r>
              <a:rPr lang="ja-JP" altLang="en-US" sz="5400" b="0" dirty="0">
                <a:solidFill>
                  <a:schemeClr val="tx1"/>
                </a:solidFill>
                <a:latin typeface="メイリオ" panose="020B0604030504040204" pitchFamily="50" charset="-128"/>
                <a:ea typeface="メイリオ" panose="020B0604030504040204" pitchFamily="50" charset="-128"/>
              </a:rPr>
              <a:t>本事業の</a:t>
            </a:r>
            <a:r>
              <a:rPr lang="zh-TW" altLang="en-US" sz="5400" b="0" dirty="0">
                <a:solidFill>
                  <a:schemeClr val="tx1"/>
                </a:solidFill>
                <a:latin typeface="メイリオ" panose="020B0604030504040204" pitchFamily="50" charset="-128"/>
                <a:ea typeface="メイリオ" panose="020B0604030504040204" pitchFamily="50" charset="-128"/>
              </a:rPr>
              <a:t>提案書</a:t>
            </a:r>
            <a:r>
              <a:rPr lang="en-US" altLang="ja-JP" sz="5400" b="0" dirty="0">
                <a:solidFill>
                  <a:srgbClr val="37373A"/>
                </a:solidFill>
                <a:latin typeface="メイリオ" panose="020B0604030504040204" pitchFamily="50" charset="-128"/>
                <a:ea typeface="メイリオ" panose="020B0604030504040204" pitchFamily="50" charset="-128"/>
              </a:rPr>
              <a:t> </a:t>
            </a:r>
            <a:r>
              <a:rPr lang="ja-JP" altLang="en-US" sz="5400" b="0" dirty="0">
                <a:solidFill>
                  <a:srgbClr val="37373A"/>
                </a:solidFill>
                <a:latin typeface="メイリオ" panose="020B0604030504040204" pitchFamily="50" charset="-128"/>
                <a:ea typeface="メイリオ" panose="020B0604030504040204" pitchFamily="50" charset="-128"/>
              </a:rPr>
              <a:t>審査用資料</a:t>
            </a:r>
            <a:br>
              <a:rPr lang="en-US" altLang="ja-JP" sz="5400" b="0" dirty="0">
                <a:solidFill>
                  <a:srgbClr val="37373A"/>
                </a:solidFill>
                <a:latin typeface="メイリオ" panose="020B0604030504040204" pitchFamily="50" charset="-128"/>
                <a:ea typeface="メイリオ" panose="020B0604030504040204" pitchFamily="50" charset="-128"/>
              </a:rPr>
            </a:br>
            <a:r>
              <a:rPr lang="ja-JP" altLang="en-US" sz="5400" b="0" dirty="0">
                <a:solidFill>
                  <a:srgbClr val="37373A"/>
                </a:solidFill>
                <a:latin typeface="メイリオ" panose="020B0604030504040204" pitchFamily="50" charset="-128"/>
                <a:ea typeface="メイリオ" panose="020B0604030504040204" pitchFamily="50" charset="-128"/>
              </a:rPr>
              <a:t>非公開</a:t>
            </a:r>
            <a:endParaRPr lang="en-US" sz="2700" b="0" dirty="0">
              <a:solidFill>
                <a:srgbClr val="37373A"/>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16721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C5D2F-F873-6AE1-E1A5-1AD7FD6FA70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A8E03FF-EA9E-A1E2-FA6B-AB3BD9ACAFED}"/>
              </a:ext>
            </a:extLst>
          </p:cNvPr>
          <p:cNvSpPr>
            <a:spLocks noGrp="1"/>
          </p:cNvSpPr>
          <p:nvPr>
            <p:ph type="title"/>
          </p:nvPr>
        </p:nvSpPr>
        <p:spPr/>
        <p:txBody>
          <a:bodyPr vert="horz" lIns="91440" tIns="45720" rIns="91440" bIns="45720" rtlCol="0" anchor="ctr">
            <a:normAutofit/>
          </a:bodyPr>
          <a:lstStyle/>
          <a:p>
            <a:r>
              <a:rPr lang="ja-JP" altLang="en-US" dirty="0">
                <a:solidFill>
                  <a:schemeClr val="tx1"/>
                </a:solidFill>
              </a:rPr>
              <a:t>懸賞広告との合致性</a:t>
            </a:r>
            <a:endParaRPr lang="en-US" dirty="0">
              <a:solidFill>
                <a:schemeClr val="tx1"/>
              </a:solidFill>
            </a:endParaRPr>
          </a:p>
        </p:txBody>
      </p:sp>
      <p:sp>
        <p:nvSpPr>
          <p:cNvPr id="3" name="スライド番号プレースホルダー 2">
            <a:extLst>
              <a:ext uri="{FF2B5EF4-FFF2-40B4-BE49-F238E27FC236}">
                <a16:creationId xmlns:a16="http://schemas.microsoft.com/office/drawing/2014/main" id="{F7831706-2E11-B4F0-F2D9-1FB31DC4DE68}"/>
              </a:ext>
            </a:extLst>
          </p:cNvPr>
          <p:cNvSpPr>
            <a:spLocks noGrp="1"/>
          </p:cNvSpPr>
          <p:nvPr>
            <p:ph type="sldNum" sz="quarter" idx="4"/>
          </p:nvPr>
        </p:nvSpPr>
        <p:spPr/>
        <p:txBody>
          <a:bodyPr/>
          <a:lstStyle/>
          <a:p>
            <a:fld id="{652AE7A0-B274-4AD2-A86F-1F9EDE300C1C}" type="slidenum">
              <a:rPr lang="ja-JP" altLang="en-US" smtClean="0"/>
              <a:pPr/>
              <a:t>7</a:t>
            </a:fld>
            <a:endParaRPr lang="ja-JP" altLang="en-US"/>
          </a:p>
        </p:txBody>
      </p:sp>
      <p:sp>
        <p:nvSpPr>
          <p:cNvPr id="6" name="正方形/長方形 5">
            <a:extLst>
              <a:ext uri="{FF2B5EF4-FFF2-40B4-BE49-F238E27FC236}">
                <a16:creationId xmlns:a16="http://schemas.microsoft.com/office/drawing/2014/main" id="{6AB1E67E-A7E7-3771-9DAD-A1C6EF0D8D63}"/>
              </a:ext>
            </a:extLst>
          </p:cNvPr>
          <p:cNvSpPr/>
          <p:nvPr/>
        </p:nvSpPr>
        <p:spPr>
          <a:xfrm>
            <a:off x="368448" y="1140483"/>
            <a:ext cx="728602" cy="2571438"/>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a:p>
        </p:txBody>
      </p:sp>
      <p:sp>
        <p:nvSpPr>
          <p:cNvPr id="7" name="正方形/長方形 6">
            <a:extLst>
              <a:ext uri="{FF2B5EF4-FFF2-40B4-BE49-F238E27FC236}">
                <a16:creationId xmlns:a16="http://schemas.microsoft.com/office/drawing/2014/main" id="{8D6949CD-63BA-C6F9-41C2-D11B21285E58}"/>
              </a:ext>
            </a:extLst>
          </p:cNvPr>
          <p:cNvSpPr/>
          <p:nvPr/>
        </p:nvSpPr>
        <p:spPr>
          <a:xfrm>
            <a:off x="1229989" y="1140483"/>
            <a:ext cx="8312188" cy="2571438"/>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dirty="0">
                <a:solidFill>
                  <a:schemeClr val="accent1"/>
                </a:solidFill>
              </a:rPr>
              <a:t>取組概要は、提案する課題テーマに合致した取り組みであることを説明してください。</a:t>
            </a:r>
            <a:endParaRPr lang="en-US" altLang="ja-JP" strike="sngStrike" dirty="0">
              <a:solidFill>
                <a:schemeClr val="accent1"/>
              </a:solidFill>
              <a:highlight>
                <a:srgbClr val="FF0000"/>
              </a:highlight>
            </a:endParaRPr>
          </a:p>
        </p:txBody>
      </p:sp>
      <p:sp>
        <p:nvSpPr>
          <p:cNvPr id="13" name="正方形/長方形 12">
            <a:extLst>
              <a:ext uri="{FF2B5EF4-FFF2-40B4-BE49-F238E27FC236}">
                <a16:creationId xmlns:a16="http://schemas.microsoft.com/office/drawing/2014/main" id="{D7C3B8A2-BC65-030D-88D1-20F4DCF95208}"/>
              </a:ext>
            </a:extLst>
          </p:cNvPr>
          <p:cNvSpPr/>
          <p:nvPr/>
        </p:nvSpPr>
        <p:spPr>
          <a:xfrm>
            <a:off x="363823" y="3921439"/>
            <a:ext cx="728602" cy="2571438"/>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ja-JP">
              <a:effectLst/>
            </a:endParaRPr>
          </a:p>
        </p:txBody>
      </p:sp>
      <p:sp>
        <p:nvSpPr>
          <p:cNvPr id="14" name="正方形/長方形 13">
            <a:extLst>
              <a:ext uri="{FF2B5EF4-FFF2-40B4-BE49-F238E27FC236}">
                <a16:creationId xmlns:a16="http://schemas.microsoft.com/office/drawing/2014/main" id="{305F86AD-FA55-A574-43D3-7A6851EF99C3}"/>
              </a:ext>
            </a:extLst>
          </p:cNvPr>
          <p:cNvSpPr/>
          <p:nvPr/>
        </p:nvSpPr>
        <p:spPr>
          <a:xfrm>
            <a:off x="1229989" y="3921439"/>
            <a:ext cx="8312188" cy="2571438"/>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dirty="0">
                <a:solidFill>
                  <a:schemeClr val="accent1"/>
                </a:solidFill>
              </a:rPr>
              <a:t>本チャレンジの目的（技術課題や社会課題の解決に資する多様なシーズや解決策）に合致していることを具体的に説明してください。</a:t>
            </a:r>
            <a:endParaRPr lang="en-US" altLang="ja-JP" strike="sngStrike" dirty="0">
              <a:highlight>
                <a:srgbClr val="FF0000"/>
              </a:highlight>
            </a:endParaRPr>
          </a:p>
        </p:txBody>
      </p:sp>
      <p:sp>
        <p:nvSpPr>
          <p:cNvPr id="8" name="テキスト ボックス 7">
            <a:extLst>
              <a:ext uri="{FF2B5EF4-FFF2-40B4-BE49-F238E27FC236}">
                <a16:creationId xmlns:a16="http://schemas.microsoft.com/office/drawing/2014/main" id="{2EF74971-0DFF-7291-4962-C706B9426F14}"/>
              </a:ext>
            </a:extLst>
          </p:cNvPr>
          <p:cNvSpPr txBox="1"/>
          <p:nvPr/>
        </p:nvSpPr>
        <p:spPr>
          <a:xfrm>
            <a:off x="501917" y="1140483"/>
            <a:ext cx="461665" cy="2571438"/>
          </a:xfrm>
          <a:prstGeom prst="rect">
            <a:avLst/>
          </a:prstGeom>
          <a:noFill/>
        </p:spPr>
        <p:txBody>
          <a:bodyPr vert="eaVert" wrap="square" rtlCol="0">
            <a:spAutoFit/>
          </a:bodyPr>
          <a:lstStyle/>
          <a:p>
            <a:pPr algn="ctr"/>
            <a:r>
              <a:rPr lang="ja-JP" altLang="en-US" dirty="0">
                <a:solidFill>
                  <a:schemeClr val="bg1"/>
                </a:solidFill>
              </a:rPr>
              <a:t>課題テーマとの合致性</a:t>
            </a:r>
            <a:endParaRPr lang="en-US" altLang="ja-JP" dirty="0">
              <a:solidFill>
                <a:schemeClr val="bg1"/>
              </a:solidFill>
            </a:endParaRPr>
          </a:p>
        </p:txBody>
      </p:sp>
      <p:sp>
        <p:nvSpPr>
          <p:cNvPr id="12" name="テキスト ボックス 11">
            <a:extLst>
              <a:ext uri="{FF2B5EF4-FFF2-40B4-BE49-F238E27FC236}">
                <a16:creationId xmlns:a16="http://schemas.microsoft.com/office/drawing/2014/main" id="{8BFA4FF3-A008-986D-A8CD-ABACC577125F}"/>
              </a:ext>
            </a:extLst>
          </p:cNvPr>
          <p:cNvSpPr txBox="1"/>
          <p:nvPr/>
        </p:nvSpPr>
        <p:spPr>
          <a:xfrm>
            <a:off x="363011" y="3921439"/>
            <a:ext cx="738664" cy="2571438"/>
          </a:xfrm>
          <a:prstGeom prst="rect">
            <a:avLst/>
          </a:prstGeom>
          <a:noFill/>
        </p:spPr>
        <p:txBody>
          <a:bodyPr vert="eaVert" wrap="square" rtlCol="0">
            <a:spAutoFit/>
          </a:bodyPr>
          <a:lstStyle/>
          <a:p>
            <a:pPr algn="ctr"/>
            <a:r>
              <a:rPr lang="ja-JP" altLang="en-US" dirty="0">
                <a:solidFill>
                  <a:schemeClr val="bg1"/>
                </a:solidFill>
              </a:rPr>
              <a:t>本チャレンジの目的との合致性</a:t>
            </a:r>
          </a:p>
        </p:txBody>
      </p:sp>
      <p:sp>
        <p:nvSpPr>
          <p:cNvPr id="9" name="テキスト ボックス 8">
            <a:extLst>
              <a:ext uri="{FF2B5EF4-FFF2-40B4-BE49-F238E27FC236}">
                <a16:creationId xmlns:a16="http://schemas.microsoft.com/office/drawing/2014/main" id="{BE5233FF-B4B1-E259-C9B0-794605427794}"/>
              </a:ext>
            </a:extLst>
          </p:cNvPr>
          <p:cNvSpPr txBox="1"/>
          <p:nvPr/>
        </p:nvSpPr>
        <p:spPr>
          <a:xfrm>
            <a:off x="8991278" y="-1"/>
            <a:ext cx="914721" cy="215444"/>
          </a:xfrm>
          <a:prstGeom prst="rect">
            <a:avLst/>
          </a:prstGeom>
          <a:solidFill>
            <a:schemeClr val="tx1"/>
          </a:solidFill>
          <a:ln>
            <a:noFill/>
          </a:ln>
        </p:spPr>
        <p:txBody>
          <a:bodyPr wrap="square" rtlCol="0">
            <a:spAutoFit/>
          </a:bodyPr>
          <a:lstStyle/>
          <a:p>
            <a:pPr algn="ctr"/>
            <a:r>
              <a:rPr kumimoji="1" lang="ja-JP" altLang="en-US" sz="800">
                <a:solidFill>
                  <a:schemeClr val="bg1"/>
                </a:solidFill>
                <a:latin typeface="メイリオ" panose="020B0604030504040204" pitchFamily="50" charset="-128"/>
                <a:ea typeface="メイリオ" panose="020B0604030504040204" pitchFamily="50" charset="-128"/>
              </a:rPr>
              <a:t>予選審査用資料</a:t>
            </a:r>
          </a:p>
        </p:txBody>
      </p:sp>
    </p:spTree>
    <p:extLst>
      <p:ext uri="{BB962C8B-B14F-4D97-AF65-F5344CB8AC3E}">
        <p14:creationId xmlns:p14="http://schemas.microsoft.com/office/powerpoint/2010/main" val="3353823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176CA-29DC-78CD-5A96-F411D33CAE9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FA15A01-69E1-42C6-FE64-A8A5AA1C681E}"/>
              </a:ext>
            </a:extLst>
          </p:cNvPr>
          <p:cNvSpPr>
            <a:spLocks noGrp="1"/>
          </p:cNvSpPr>
          <p:nvPr>
            <p:ph type="title"/>
          </p:nvPr>
        </p:nvSpPr>
        <p:spPr>
          <a:xfrm>
            <a:off x="206805" y="62294"/>
            <a:ext cx="8212918" cy="691120"/>
          </a:xfrm>
        </p:spPr>
        <p:txBody>
          <a:bodyPr vert="horz" lIns="91440" tIns="45720" rIns="91440" bIns="45720" rtlCol="0" anchor="ctr">
            <a:normAutofit/>
          </a:bodyPr>
          <a:lstStyle/>
          <a:p>
            <a:r>
              <a:rPr lang="ja-JP" altLang="en-US" dirty="0">
                <a:solidFill>
                  <a:schemeClr val="tx1"/>
                </a:solidFill>
              </a:rPr>
              <a:t>提案ソリューションの革新性</a:t>
            </a:r>
            <a:endParaRPr lang="en-US" dirty="0">
              <a:solidFill>
                <a:schemeClr val="tx1"/>
              </a:solidFill>
            </a:endParaRPr>
          </a:p>
        </p:txBody>
      </p:sp>
      <p:sp>
        <p:nvSpPr>
          <p:cNvPr id="3" name="スライド番号プレースホルダー 2">
            <a:extLst>
              <a:ext uri="{FF2B5EF4-FFF2-40B4-BE49-F238E27FC236}">
                <a16:creationId xmlns:a16="http://schemas.microsoft.com/office/drawing/2014/main" id="{5C8C1216-9592-CEAC-473D-ED93FFD7303D}"/>
              </a:ext>
            </a:extLst>
          </p:cNvPr>
          <p:cNvSpPr>
            <a:spLocks noGrp="1"/>
          </p:cNvSpPr>
          <p:nvPr>
            <p:ph type="sldNum" sz="quarter" idx="4"/>
          </p:nvPr>
        </p:nvSpPr>
        <p:spPr/>
        <p:txBody>
          <a:bodyPr/>
          <a:lstStyle/>
          <a:p>
            <a:fld id="{652AE7A0-B274-4AD2-A86F-1F9EDE300C1C}" type="slidenum">
              <a:rPr lang="ja-JP" altLang="en-US" smtClean="0"/>
              <a:pPr/>
              <a:t>8</a:t>
            </a:fld>
            <a:endParaRPr lang="ja-JP" altLang="en-US"/>
          </a:p>
        </p:txBody>
      </p:sp>
      <p:sp>
        <p:nvSpPr>
          <p:cNvPr id="6" name="正方形/長方形 5">
            <a:extLst>
              <a:ext uri="{FF2B5EF4-FFF2-40B4-BE49-F238E27FC236}">
                <a16:creationId xmlns:a16="http://schemas.microsoft.com/office/drawing/2014/main" id="{507C84CC-EDA7-9633-DF47-35E0A51CB53B}"/>
              </a:ext>
            </a:extLst>
          </p:cNvPr>
          <p:cNvSpPr/>
          <p:nvPr/>
        </p:nvSpPr>
        <p:spPr>
          <a:xfrm>
            <a:off x="363823" y="1140483"/>
            <a:ext cx="728602" cy="5352394"/>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a:p>
        </p:txBody>
      </p:sp>
      <p:sp>
        <p:nvSpPr>
          <p:cNvPr id="7" name="正方形/長方形 6">
            <a:extLst>
              <a:ext uri="{FF2B5EF4-FFF2-40B4-BE49-F238E27FC236}">
                <a16:creationId xmlns:a16="http://schemas.microsoft.com/office/drawing/2014/main" id="{EC7B2F3E-4710-FCDE-4841-DC31FA7D0E85}"/>
              </a:ext>
            </a:extLst>
          </p:cNvPr>
          <p:cNvSpPr/>
          <p:nvPr/>
        </p:nvSpPr>
        <p:spPr>
          <a:xfrm>
            <a:off x="1229989" y="1140483"/>
            <a:ext cx="8312188" cy="5352394"/>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a:solidFill>
                  <a:schemeClr val="accent1"/>
                </a:solidFill>
              </a:rPr>
              <a:t>取組概要が、</a:t>
            </a:r>
            <a:r>
              <a:rPr kumimoji="0" lang="ja-JP" altLang="en-US" kern="0">
                <a:solidFill>
                  <a:schemeClr val="accent1"/>
                </a:solidFill>
                <a:latin typeface="Calibri"/>
                <a:ea typeface="メイリオ" panose="020B0604030504040204" pitchFamily="50" charset="-128"/>
              </a:rPr>
              <a:t>これまでのニューロテックのユースケース</a:t>
            </a:r>
            <a:r>
              <a:rPr lang="ja-JP" altLang="en-US">
                <a:solidFill>
                  <a:schemeClr val="accent1"/>
                </a:solidFill>
              </a:rPr>
              <a:t>と異なる新規性に富んだ提案であり、新しい体験や適用領域を提供するソリューション設計になっていることを説明してください。</a:t>
            </a:r>
            <a:endParaRPr lang="en-US" altLang="ja-JP" strike="sngStrike">
              <a:highlight>
                <a:srgbClr val="FF0000"/>
              </a:highlight>
            </a:endParaRPr>
          </a:p>
        </p:txBody>
      </p:sp>
      <p:sp>
        <p:nvSpPr>
          <p:cNvPr id="9" name="正方形/長方形 8">
            <a:extLst>
              <a:ext uri="{FF2B5EF4-FFF2-40B4-BE49-F238E27FC236}">
                <a16:creationId xmlns:a16="http://schemas.microsoft.com/office/drawing/2014/main" id="{B3551455-B98D-8A45-C03B-F83189A1525B}"/>
              </a:ext>
            </a:extLst>
          </p:cNvPr>
          <p:cNvSpPr/>
          <p:nvPr/>
        </p:nvSpPr>
        <p:spPr>
          <a:xfrm>
            <a:off x="363823" y="1140483"/>
            <a:ext cx="4499490" cy="418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solidFill>
                <a:schemeClr val="tx1"/>
              </a:solidFill>
            </a:endParaRPr>
          </a:p>
        </p:txBody>
      </p:sp>
      <p:sp>
        <p:nvSpPr>
          <p:cNvPr id="11" name="テキスト ボックス 10">
            <a:extLst>
              <a:ext uri="{FF2B5EF4-FFF2-40B4-BE49-F238E27FC236}">
                <a16:creationId xmlns:a16="http://schemas.microsoft.com/office/drawing/2014/main" id="{B8EDE064-50F8-36CC-50C3-E7EAF6F909E1}"/>
              </a:ext>
            </a:extLst>
          </p:cNvPr>
          <p:cNvSpPr txBox="1"/>
          <p:nvPr/>
        </p:nvSpPr>
        <p:spPr>
          <a:xfrm>
            <a:off x="501510" y="1140482"/>
            <a:ext cx="461665" cy="5352393"/>
          </a:xfrm>
          <a:prstGeom prst="rect">
            <a:avLst/>
          </a:prstGeom>
          <a:noFill/>
        </p:spPr>
        <p:txBody>
          <a:bodyPr vert="eaVert" wrap="square" rtlCol="0" anchor="ctr">
            <a:spAutoFit/>
          </a:bodyPr>
          <a:lstStyle/>
          <a:p>
            <a:pPr algn="ctr"/>
            <a:r>
              <a:rPr lang="ja-JP" altLang="en-US" dirty="0">
                <a:solidFill>
                  <a:schemeClr val="bg1"/>
                </a:solidFill>
              </a:rPr>
              <a:t>提案が提供する体験や適用領域の新しさ</a:t>
            </a:r>
          </a:p>
        </p:txBody>
      </p:sp>
      <p:sp>
        <p:nvSpPr>
          <p:cNvPr id="8" name="テキスト ボックス 7">
            <a:extLst>
              <a:ext uri="{FF2B5EF4-FFF2-40B4-BE49-F238E27FC236}">
                <a16:creationId xmlns:a16="http://schemas.microsoft.com/office/drawing/2014/main" id="{BBA20209-8307-EDFB-5CEB-A3CF1BEA7CE1}"/>
              </a:ext>
            </a:extLst>
          </p:cNvPr>
          <p:cNvSpPr txBox="1"/>
          <p:nvPr/>
        </p:nvSpPr>
        <p:spPr>
          <a:xfrm>
            <a:off x="8991278" y="-1"/>
            <a:ext cx="914721" cy="215444"/>
          </a:xfrm>
          <a:prstGeom prst="rect">
            <a:avLst/>
          </a:prstGeom>
          <a:solidFill>
            <a:schemeClr val="tx1"/>
          </a:solidFill>
          <a:ln>
            <a:noFill/>
          </a:ln>
        </p:spPr>
        <p:txBody>
          <a:bodyPr wrap="square" rtlCol="0">
            <a:spAutoFit/>
          </a:bodyPr>
          <a:lstStyle/>
          <a:p>
            <a:pPr algn="ctr"/>
            <a:r>
              <a:rPr kumimoji="1" lang="ja-JP" altLang="en-US" sz="800">
                <a:solidFill>
                  <a:schemeClr val="bg1"/>
                </a:solidFill>
                <a:latin typeface="メイリオ" panose="020B0604030504040204" pitchFamily="50" charset="-128"/>
                <a:ea typeface="メイリオ" panose="020B0604030504040204" pitchFamily="50" charset="-128"/>
              </a:rPr>
              <a:t>予選審査用資料</a:t>
            </a:r>
          </a:p>
        </p:txBody>
      </p:sp>
    </p:spTree>
    <p:extLst>
      <p:ext uri="{BB962C8B-B14F-4D97-AF65-F5344CB8AC3E}">
        <p14:creationId xmlns:p14="http://schemas.microsoft.com/office/powerpoint/2010/main" val="2156314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2318F-4D49-AFB4-E926-9DC1A5EB3A8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939B62D-94E9-CFA4-392B-D1D577A323D3}"/>
              </a:ext>
            </a:extLst>
          </p:cNvPr>
          <p:cNvSpPr>
            <a:spLocks noGrp="1"/>
          </p:cNvSpPr>
          <p:nvPr>
            <p:ph type="title"/>
          </p:nvPr>
        </p:nvSpPr>
        <p:spPr/>
        <p:txBody>
          <a:bodyPr vert="horz" lIns="91440" tIns="45720" rIns="91440" bIns="45720" rtlCol="0" anchor="ctr">
            <a:normAutofit/>
          </a:bodyPr>
          <a:lstStyle/>
          <a:p>
            <a:r>
              <a:rPr lang="zh-TW" altLang="en-US" dirty="0">
                <a:solidFill>
                  <a:schemeClr val="tx1"/>
                </a:solidFill>
                <a:latin typeface="メイリオ" panose="020B0604030504040204" pitchFamily="50" charset="-128"/>
                <a:ea typeface="メイリオ" panose="020B0604030504040204" pitchFamily="50" charset="-128"/>
              </a:rPr>
              <a:t>新市場創出効果</a:t>
            </a:r>
            <a:endParaRPr lang="en-US"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08738370-A5FE-735C-159E-1CFEB749F669}"/>
              </a:ext>
            </a:extLst>
          </p:cNvPr>
          <p:cNvSpPr>
            <a:spLocks noGrp="1"/>
          </p:cNvSpPr>
          <p:nvPr>
            <p:ph type="sldNum" sz="quarter" idx="4"/>
          </p:nvPr>
        </p:nvSpPr>
        <p:spPr/>
        <p:txBody>
          <a:bodyPr/>
          <a:lstStyle/>
          <a:p>
            <a:fld id="{652AE7A0-B274-4AD2-A86F-1F9EDE300C1C}" type="slidenum">
              <a:rPr lang="ja-JP" altLang="en-US" smtClean="0"/>
              <a:pPr/>
              <a:t>9</a:t>
            </a:fld>
            <a:endParaRPr lang="ja-JP" altLang="en-US"/>
          </a:p>
        </p:txBody>
      </p:sp>
      <p:sp>
        <p:nvSpPr>
          <p:cNvPr id="6" name="正方形/長方形 5">
            <a:extLst>
              <a:ext uri="{FF2B5EF4-FFF2-40B4-BE49-F238E27FC236}">
                <a16:creationId xmlns:a16="http://schemas.microsoft.com/office/drawing/2014/main" id="{8E1D0DBD-E104-3F55-C1A0-A1A7ED7319F0}"/>
              </a:ext>
            </a:extLst>
          </p:cNvPr>
          <p:cNvSpPr/>
          <p:nvPr/>
        </p:nvSpPr>
        <p:spPr>
          <a:xfrm>
            <a:off x="363823" y="1140483"/>
            <a:ext cx="728602" cy="2571438"/>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a:p>
        </p:txBody>
      </p:sp>
      <p:sp>
        <p:nvSpPr>
          <p:cNvPr id="7" name="正方形/長方形 6">
            <a:extLst>
              <a:ext uri="{FF2B5EF4-FFF2-40B4-BE49-F238E27FC236}">
                <a16:creationId xmlns:a16="http://schemas.microsoft.com/office/drawing/2014/main" id="{54E612D8-D04D-66D2-01B2-66C82410CEFB}"/>
              </a:ext>
            </a:extLst>
          </p:cNvPr>
          <p:cNvSpPr/>
          <p:nvPr/>
        </p:nvSpPr>
        <p:spPr>
          <a:xfrm>
            <a:off x="1229989" y="1140483"/>
            <a:ext cx="8312188" cy="2571438"/>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r>
              <a:rPr lang="en-US" altLang="ja-JP">
                <a:solidFill>
                  <a:schemeClr val="accent1"/>
                </a:solidFill>
              </a:rPr>
              <a:t>5</a:t>
            </a:r>
            <a:r>
              <a:rPr lang="ja-JP" altLang="en-US">
                <a:solidFill>
                  <a:schemeClr val="accent1"/>
                </a:solidFill>
              </a:rPr>
              <a:t>年後の国内における</a:t>
            </a:r>
            <a:r>
              <a:rPr lang="en-US" altLang="ja-JP">
                <a:solidFill>
                  <a:schemeClr val="accent1"/>
                </a:solidFill>
              </a:rPr>
              <a:t>SAM</a:t>
            </a:r>
            <a:r>
              <a:rPr lang="ja-JP" altLang="en-US">
                <a:solidFill>
                  <a:schemeClr val="accent1"/>
                </a:solidFill>
              </a:rPr>
              <a:t>レベルの市場規模について示してください。また、提案ソリューションのターゲットとなる市場やそのニーズについて説明してください。</a:t>
            </a:r>
          </a:p>
          <a:p>
            <a:r>
              <a:rPr lang="en-US" altLang="ja-JP" sz="1400">
                <a:solidFill>
                  <a:srgbClr val="4472C4"/>
                </a:solidFill>
                <a:latin typeface="メイリオ"/>
                <a:ea typeface="メイリオ"/>
              </a:rPr>
              <a:t>※</a:t>
            </a:r>
            <a:r>
              <a:rPr lang="ja-JP" sz="1400">
                <a:solidFill>
                  <a:srgbClr val="4472C4"/>
                </a:solidFill>
                <a:latin typeface="メイリオ"/>
                <a:ea typeface="メイリオ"/>
              </a:rPr>
              <a:t>SAM（Serviceable Available Market）：</a:t>
            </a:r>
            <a:r>
              <a:rPr lang="ja-JP" altLang="en-US" sz="1400">
                <a:solidFill>
                  <a:schemeClr val="accent1"/>
                </a:solidFill>
              </a:rPr>
              <a:t>想定するソリューションが提供する</a:t>
            </a:r>
            <a:r>
              <a:rPr lang="en-US" altLang="ja-JP" sz="1400">
                <a:solidFill>
                  <a:schemeClr val="accent1"/>
                </a:solidFill>
              </a:rPr>
              <a:t>『</a:t>
            </a:r>
            <a:r>
              <a:rPr lang="ja-JP" altLang="en-US" sz="1400">
                <a:solidFill>
                  <a:schemeClr val="accent1"/>
                </a:solidFill>
              </a:rPr>
              <a:t>価値</a:t>
            </a:r>
            <a:r>
              <a:rPr lang="en-US" altLang="ja-JP" sz="1400">
                <a:solidFill>
                  <a:schemeClr val="accent1"/>
                </a:solidFill>
              </a:rPr>
              <a:t>』</a:t>
            </a:r>
            <a:r>
              <a:rPr lang="ja-JP" altLang="en-US" sz="1400">
                <a:solidFill>
                  <a:schemeClr val="accent1"/>
                </a:solidFill>
              </a:rPr>
              <a:t>によって創り出される市場の規模（同じ価値を提供する競合他社のソリューションも含む）</a:t>
            </a:r>
            <a:endParaRPr lang="en-US" altLang="ja-JP" sz="1400">
              <a:solidFill>
                <a:schemeClr val="accent1"/>
              </a:solidFill>
            </a:endParaRPr>
          </a:p>
          <a:p>
            <a:endParaRPr lang="ja-JP" sz="1400"/>
          </a:p>
          <a:p>
            <a:endParaRPr lang="ja-JP" altLang="en-US" sz="1400">
              <a:solidFill>
                <a:schemeClr val="accent1"/>
              </a:solidFill>
            </a:endParaRPr>
          </a:p>
        </p:txBody>
      </p:sp>
      <p:sp>
        <p:nvSpPr>
          <p:cNvPr id="9" name="正方形/長方形 8">
            <a:extLst>
              <a:ext uri="{FF2B5EF4-FFF2-40B4-BE49-F238E27FC236}">
                <a16:creationId xmlns:a16="http://schemas.microsoft.com/office/drawing/2014/main" id="{F9059A29-5A6E-3D02-BF1F-41895AACDC91}"/>
              </a:ext>
            </a:extLst>
          </p:cNvPr>
          <p:cNvSpPr/>
          <p:nvPr/>
        </p:nvSpPr>
        <p:spPr>
          <a:xfrm>
            <a:off x="363823" y="1140483"/>
            <a:ext cx="4499490" cy="418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solidFill>
                <a:schemeClr val="tx1"/>
              </a:solidFill>
            </a:endParaRPr>
          </a:p>
        </p:txBody>
      </p:sp>
      <p:sp>
        <p:nvSpPr>
          <p:cNvPr id="13" name="正方形/長方形 12">
            <a:extLst>
              <a:ext uri="{FF2B5EF4-FFF2-40B4-BE49-F238E27FC236}">
                <a16:creationId xmlns:a16="http://schemas.microsoft.com/office/drawing/2014/main" id="{BA9856A5-B9EE-C213-3A8B-CBCBCF2BA455}"/>
              </a:ext>
            </a:extLst>
          </p:cNvPr>
          <p:cNvSpPr/>
          <p:nvPr/>
        </p:nvSpPr>
        <p:spPr>
          <a:xfrm>
            <a:off x="363823" y="3921439"/>
            <a:ext cx="728602" cy="2571438"/>
          </a:xfrm>
          <a:prstGeom prst="rect">
            <a:avLst/>
          </a:prstGeom>
          <a:solidFill>
            <a:schemeClr val="tx1">
              <a:lumMod val="50000"/>
              <a:lumOff val="5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ja-JP">
              <a:effectLst/>
            </a:endParaRPr>
          </a:p>
        </p:txBody>
      </p:sp>
      <p:sp>
        <p:nvSpPr>
          <p:cNvPr id="14" name="正方形/長方形 13">
            <a:extLst>
              <a:ext uri="{FF2B5EF4-FFF2-40B4-BE49-F238E27FC236}">
                <a16:creationId xmlns:a16="http://schemas.microsoft.com/office/drawing/2014/main" id="{60AD7A6B-064F-EFE4-D6A0-232933CE96A0}"/>
              </a:ext>
            </a:extLst>
          </p:cNvPr>
          <p:cNvSpPr/>
          <p:nvPr/>
        </p:nvSpPr>
        <p:spPr>
          <a:xfrm>
            <a:off x="1229989" y="3921439"/>
            <a:ext cx="8312188" cy="2571438"/>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a:solidFill>
                  <a:schemeClr val="accent1"/>
                </a:solidFill>
              </a:rPr>
              <a:t>新市場創出を想定し、アウトカム（ユーザーの実際の購買につながる提供価値）の設定や社会実装アイデア等について、説明してください。</a:t>
            </a:r>
            <a:endParaRPr lang="en-US" altLang="ja-JP" strike="sngStrike">
              <a:highlight>
                <a:srgbClr val="FF0000"/>
              </a:highlight>
            </a:endParaRPr>
          </a:p>
        </p:txBody>
      </p:sp>
      <p:sp>
        <p:nvSpPr>
          <p:cNvPr id="8" name="テキスト ボックス 7">
            <a:extLst>
              <a:ext uri="{FF2B5EF4-FFF2-40B4-BE49-F238E27FC236}">
                <a16:creationId xmlns:a16="http://schemas.microsoft.com/office/drawing/2014/main" id="{1F84C6F1-F85B-4CD2-7330-DB78C29AFA12}"/>
              </a:ext>
            </a:extLst>
          </p:cNvPr>
          <p:cNvSpPr txBox="1"/>
          <p:nvPr/>
        </p:nvSpPr>
        <p:spPr>
          <a:xfrm>
            <a:off x="353761" y="1140483"/>
            <a:ext cx="738664" cy="2571438"/>
          </a:xfrm>
          <a:prstGeom prst="rect">
            <a:avLst/>
          </a:prstGeom>
          <a:noFill/>
        </p:spPr>
        <p:txBody>
          <a:bodyPr vert="eaVert" wrap="square" rtlCol="0">
            <a:spAutoFit/>
          </a:bodyPr>
          <a:lstStyle/>
          <a:p>
            <a:pPr algn="ctr"/>
            <a:r>
              <a:rPr lang="ja-JP" altLang="en-US" dirty="0">
                <a:solidFill>
                  <a:schemeClr val="bg1"/>
                </a:solidFill>
              </a:rPr>
              <a:t>本提案がターゲットとする市場規模とニーズ</a:t>
            </a:r>
          </a:p>
        </p:txBody>
      </p:sp>
      <p:sp>
        <p:nvSpPr>
          <p:cNvPr id="10" name="テキスト ボックス 9">
            <a:extLst>
              <a:ext uri="{FF2B5EF4-FFF2-40B4-BE49-F238E27FC236}">
                <a16:creationId xmlns:a16="http://schemas.microsoft.com/office/drawing/2014/main" id="{83D39DFD-54F4-FC8D-E2D8-C2D8E16B414B}"/>
              </a:ext>
            </a:extLst>
          </p:cNvPr>
          <p:cNvSpPr txBox="1"/>
          <p:nvPr/>
        </p:nvSpPr>
        <p:spPr>
          <a:xfrm>
            <a:off x="353761" y="3860385"/>
            <a:ext cx="738664" cy="2693545"/>
          </a:xfrm>
          <a:prstGeom prst="rect">
            <a:avLst/>
          </a:prstGeom>
          <a:noFill/>
        </p:spPr>
        <p:txBody>
          <a:bodyPr vert="eaVert" wrap="square" rtlCol="0">
            <a:spAutoFit/>
          </a:bodyPr>
          <a:lstStyle/>
          <a:p>
            <a:pPr algn="ctr"/>
            <a:r>
              <a:rPr lang="ja-JP" altLang="en-US" dirty="0">
                <a:solidFill>
                  <a:schemeClr val="bg1"/>
                </a:solidFill>
              </a:rPr>
              <a:t>本提案が設定するアウトカムと社会実装について</a:t>
            </a:r>
            <a:endParaRPr lang="ja-JP" altLang="en-US" strike="sngStrike" dirty="0">
              <a:solidFill>
                <a:schemeClr val="bg1"/>
              </a:solidFill>
              <a:highlight>
                <a:srgbClr val="808000"/>
              </a:highlight>
            </a:endParaRPr>
          </a:p>
        </p:txBody>
      </p:sp>
      <p:sp>
        <p:nvSpPr>
          <p:cNvPr id="11" name="テキスト ボックス 10">
            <a:extLst>
              <a:ext uri="{FF2B5EF4-FFF2-40B4-BE49-F238E27FC236}">
                <a16:creationId xmlns:a16="http://schemas.microsoft.com/office/drawing/2014/main" id="{A4290230-2D87-E303-88B2-97337DAA4A55}"/>
              </a:ext>
            </a:extLst>
          </p:cNvPr>
          <p:cNvSpPr txBox="1"/>
          <p:nvPr/>
        </p:nvSpPr>
        <p:spPr>
          <a:xfrm>
            <a:off x="8991278" y="-1"/>
            <a:ext cx="914721" cy="215444"/>
          </a:xfrm>
          <a:prstGeom prst="rect">
            <a:avLst/>
          </a:prstGeom>
          <a:solidFill>
            <a:schemeClr val="tx1"/>
          </a:solidFill>
          <a:ln>
            <a:noFill/>
          </a:ln>
        </p:spPr>
        <p:txBody>
          <a:bodyPr wrap="square" rtlCol="0">
            <a:spAutoFit/>
          </a:bodyPr>
          <a:lstStyle/>
          <a:p>
            <a:pPr algn="ctr"/>
            <a:r>
              <a:rPr kumimoji="1" lang="ja-JP" altLang="en-US" sz="800">
                <a:solidFill>
                  <a:schemeClr val="bg1"/>
                </a:solidFill>
                <a:latin typeface="メイリオ" panose="020B0604030504040204" pitchFamily="50" charset="-128"/>
                <a:ea typeface="メイリオ" panose="020B0604030504040204" pitchFamily="50" charset="-128"/>
              </a:rPr>
              <a:t>予選審査用資料</a:t>
            </a:r>
          </a:p>
        </p:txBody>
      </p:sp>
    </p:spTree>
    <p:extLst>
      <p:ext uri="{BB962C8B-B14F-4D97-AF65-F5344CB8AC3E}">
        <p14:creationId xmlns:p14="http://schemas.microsoft.com/office/powerpoint/2010/main" val="2459899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2454</Words>
  <Application>Microsoft Office PowerPoint</Application>
  <PresentationFormat>A4 210 x 297 mm</PresentationFormat>
  <Paragraphs>241</Paragraphs>
  <Slides>22</Slides>
  <Notes>7</Notes>
  <HiddenSlides>0</HiddenSlides>
  <MMClips>0</MMClips>
  <ScaleCrop>false</ScaleCrop>
  <HeadingPairs>
    <vt:vector size="8" baseType="variant">
      <vt:variant>
        <vt:lpstr>使用されているフォント</vt:lpstr>
      </vt:variant>
      <vt:variant>
        <vt:i4>8</vt:i4>
      </vt:variant>
      <vt:variant>
        <vt:lpstr>テーマ</vt:lpstr>
      </vt:variant>
      <vt:variant>
        <vt:i4>1</vt:i4>
      </vt:variant>
      <vt:variant>
        <vt:lpstr>埋め込まれた OLE サーバー</vt:lpstr>
      </vt:variant>
      <vt:variant>
        <vt:i4>1</vt:i4>
      </vt:variant>
      <vt:variant>
        <vt:lpstr>スライド タイトル</vt:lpstr>
      </vt:variant>
      <vt:variant>
        <vt:i4>22</vt:i4>
      </vt:variant>
    </vt:vector>
  </HeadingPairs>
  <TitlesOfParts>
    <vt:vector size="32" baseType="lpstr">
      <vt:lpstr>ＭＳ Ｐゴシック</vt:lpstr>
      <vt:lpstr>Yu Gothic UI</vt:lpstr>
      <vt:lpstr>メイリオ</vt:lpstr>
      <vt:lpstr>游ゴシック</vt:lpstr>
      <vt:lpstr>Arial</vt:lpstr>
      <vt:lpstr>Calibri</vt:lpstr>
      <vt:lpstr>Trebuchet MS</vt:lpstr>
      <vt:lpstr>Wingdings</vt:lpstr>
      <vt:lpstr>Office テーマ</vt:lpstr>
      <vt:lpstr>think-cellスライド</vt:lpstr>
      <vt:lpstr>○○○○○（提案チーム）</vt:lpstr>
      <vt:lpstr>予選提案書様式(審査用資料)</vt:lpstr>
      <vt:lpstr>予選提案書様式(審査用補足資料)</vt:lpstr>
      <vt:lpstr>Ⅰ.本事業の提案内容サマリ 公開用</vt:lpstr>
      <vt:lpstr>0. エグゼクティブサマリー</vt:lpstr>
      <vt:lpstr>Ⅱ.本事業の提案書 審査用資料 非公開</vt:lpstr>
      <vt:lpstr>懸賞広告との合致性</vt:lpstr>
      <vt:lpstr>提案ソリューションの革新性</vt:lpstr>
      <vt:lpstr>新市場創出効果</vt:lpstr>
      <vt:lpstr>実行体制、コンプライアンス・技術運用体制</vt:lpstr>
      <vt:lpstr>脳由来信号の科学的妥当性</vt:lpstr>
      <vt:lpstr>研究開発計画の信頼性</vt:lpstr>
      <vt:lpstr>Ⅲ.本事業の提案書  審査用補足資料 非公開</vt:lpstr>
      <vt:lpstr>1．課題・背景</vt:lpstr>
      <vt:lpstr>2．ソリューション概要・アウトカムの説明</vt:lpstr>
      <vt:lpstr>3．ソリューションの革新性</vt:lpstr>
      <vt:lpstr>4．社会的インパクトおよび社会実装アイデア</vt:lpstr>
      <vt:lpstr>5．ソリューション研究開発およびアウトカム評価の実施計画</vt:lpstr>
      <vt:lpstr>6．コンプライアンス体制に関する対応状況</vt:lpstr>
      <vt:lpstr>7．本提案で取り扱う脳由来信号の説明</vt:lpstr>
      <vt:lpstr>8．実行体制</vt:lpstr>
      <vt:lpstr>9．当該技術又は関連技術の研究開発実績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2026-03-17T13:21:05Z</dcterms:created>
  <dcterms:modified xsi:type="dcterms:W3CDTF">2026-03-17T13:21:18Z</dcterms:modified>
</cp:coreProperties>
</file>